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1" r:id="rId3"/>
    <p:sldId id="284" r:id="rId4"/>
    <p:sldId id="287" r:id="rId5"/>
    <p:sldId id="307" r:id="rId6"/>
    <p:sldId id="308" r:id="rId7"/>
    <p:sldId id="30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5" autoAdjust="0"/>
    <p:restoredTop sz="94660"/>
  </p:normalViewPr>
  <p:slideViewPr>
    <p:cSldViewPr>
      <p:cViewPr varScale="1">
        <p:scale>
          <a:sx n="59" d="100"/>
          <a:sy n="59" d="100"/>
        </p:scale>
        <p:origin x="165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E3B17-9090-4175-9788-3326276BE9E8}" type="datetimeFigureOut">
              <a:rPr lang="en-IN" smtClean="0"/>
              <a:t>05-01-2023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F5F9A-1B0E-4F24-9184-1C1BFCE05CBB}" type="slidenum">
              <a:rPr lang="en-IN" smtClean="0"/>
              <a:t>‹#›</a:t>
            </a:fld>
            <a:endParaRPr lang="en-IN"/>
          </a:p>
        </p:txBody>
      </p:sp>
    </p:spTree>
    <p:extLst>
      <p:ext uri="{BB962C8B-B14F-4D97-AF65-F5344CB8AC3E}">
        <p14:creationId xmlns:p14="http://schemas.microsoft.com/office/powerpoint/2010/main" val="227496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1CF5F9A-1B0E-4F24-9184-1C1BFCE05CBB}" type="slidenum">
              <a:rPr lang="en-IN" smtClean="0"/>
              <a:t>2</a:t>
            </a:fld>
            <a:endParaRPr lang="en-IN"/>
          </a:p>
        </p:txBody>
      </p:sp>
    </p:spTree>
    <p:extLst>
      <p:ext uri="{BB962C8B-B14F-4D97-AF65-F5344CB8AC3E}">
        <p14:creationId xmlns:p14="http://schemas.microsoft.com/office/powerpoint/2010/main" val="375164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1CF5F9A-1B0E-4F24-9184-1C1BFCE05CBB}" type="slidenum">
              <a:rPr lang="en-IN" smtClean="0"/>
              <a:t>3</a:t>
            </a:fld>
            <a:endParaRPr lang="en-IN"/>
          </a:p>
        </p:txBody>
      </p:sp>
    </p:spTree>
    <p:extLst>
      <p:ext uri="{BB962C8B-B14F-4D97-AF65-F5344CB8AC3E}">
        <p14:creationId xmlns:p14="http://schemas.microsoft.com/office/powerpoint/2010/main" val="375164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1CF5F9A-1B0E-4F24-9184-1C1BFCE05CBB}" type="slidenum">
              <a:rPr lang="en-IN" smtClean="0"/>
              <a:t>4</a:t>
            </a:fld>
            <a:endParaRPr lang="en-IN"/>
          </a:p>
        </p:txBody>
      </p:sp>
    </p:spTree>
    <p:extLst>
      <p:ext uri="{BB962C8B-B14F-4D97-AF65-F5344CB8AC3E}">
        <p14:creationId xmlns:p14="http://schemas.microsoft.com/office/powerpoint/2010/main" val="375164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1CF5F9A-1B0E-4F24-9184-1C1BFCE05CBB}" type="slidenum">
              <a:rPr lang="en-IN" smtClean="0"/>
              <a:t>5</a:t>
            </a:fld>
            <a:endParaRPr lang="en-IN"/>
          </a:p>
        </p:txBody>
      </p:sp>
    </p:spTree>
    <p:extLst>
      <p:ext uri="{BB962C8B-B14F-4D97-AF65-F5344CB8AC3E}">
        <p14:creationId xmlns:p14="http://schemas.microsoft.com/office/powerpoint/2010/main" val="358945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1CF5F9A-1B0E-4F24-9184-1C1BFCE05CBB}" type="slidenum">
              <a:rPr lang="en-IN" smtClean="0"/>
              <a:t>6</a:t>
            </a:fld>
            <a:endParaRPr lang="en-IN"/>
          </a:p>
        </p:txBody>
      </p:sp>
    </p:spTree>
    <p:extLst>
      <p:ext uri="{BB962C8B-B14F-4D97-AF65-F5344CB8AC3E}">
        <p14:creationId xmlns:p14="http://schemas.microsoft.com/office/powerpoint/2010/main" val="21003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4D7B83-B622-4F62-9DB6-092D216D6E8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D7B83-B622-4F62-9DB6-092D216D6E8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D7B83-B622-4F62-9DB6-092D216D6E8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D7B83-B622-4F62-9DB6-092D216D6E8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4D7B83-B622-4F62-9DB6-092D216D6E8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4D7B83-B622-4F62-9DB6-092D216D6E8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4D7B83-B622-4F62-9DB6-092D216D6E89}" type="datetimeFigureOut">
              <a:rPr lang="en-US" smtClean="0"/>
              <a:pPr/>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4D7B83-B622-4F62-9DB6-092D216D6E89}" type="datetimeFigureOut">
              <a:rPr lang="en-US" smtClean="0"/>
              <a:pPr/>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D7B83-B622-4F62-9DB6-092D216D6E89}" type="datetimeFigureOut">
              <a:rPr lang="en-US" smtClean="0"/>
              <a:pPr/>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4D7B83-B622-4F62-9DB6-092D216D6E8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4D7B83-B622-4F62-9DB6-092D216D6E8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07A2B-02A5-4901-A5AA-BFCA16B8AA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D7B83-B622-4F62-9DB6-092D216D6E89}" type="datetimeFigureOut">
              <a:rPr lang="en-US" smtClean="0"/>
              <a:pPr/>
              <a:t>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7A2B-02A5-4901-A5AA-BFCA16B8AA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jpe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27.jpeg"/></Relationships>
</file>

<file path=ppt/slides/_rels/slide4.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4.pn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3.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31.jpeg"/><Relationship Id="rId10" Type="http://schemas.openxmlformats.org/officeDocument/2006/relationships/image" Target="../media/image38.jpeg"/><Relationship Id="rId4" Type="http://schemas.openxmlformats.org/officeDocument/2006/relationships/image" Target="../media/image3.png"/><Relationship Id="rId9" Type="http://schemas.openxmlformats.org/officeDocument/2006/relationships/image" Target="../media/image37.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elcimechs.com/"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mailto:info@elcimech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72066" y="3857628"/>
            <a:ext cx="4071934" cy="3000373"/>
          </a:xfrm>
          <a:prstGeom prst="rect">
            <a:avLst/>
          </a:prstGeom>
          <a:noFill/>
          <a:ln w="9525">
            <a:noFill/>
            <a:miter lim="800000"/>
            <a:headEnd/>
            <a:tailEnd/>
          </a:ln>
          <a:effectLst/>
        </p:spPr>
      </p:pic>
      <p:pic>
        <p:nvPicPr>
          <p:cNvPr id="2056" name="Picture 8" descr="C:\Users\Girish.S\Desktop\tempsnip.png"/>
          <p:cNvPicPr>
            <a:picLocks noChangeAspect="1" noChangeArrowheads="1"/>
          </p:cNvPicPr>
          <p:nvPr/>
        </p:nvPicPr>
        <p:blipFill>
          <a:blip r:embed="rId3"/>
          <a:srcRect/>
          <a:stretch>
            <a:fillRect/>
          </a:stretch>
        </p:blipFill>
        <p:spPr bwMode="auto">
          <a:xfrm>
            <a:off x="0" y="0"/>
            <a:ext cx="2143108" cy="3929066"/>
          </a:xfrm>
          <a:prstGeom prst="rect">
            <a:avLst/>
          </a:prstGeom>
          <a:noFill/>
        </p:spPr>
      </p:pic>
      <p:pic>
        <p:nvPicPr>
          <p:cNvPr id="2057" name="Picture 9"/>
          <p:cNvPicPr>
            <a:picLocks noChangeAspect="1" noChangeArrowheads="1"/>
          </p:cNvPicPr>
          <p:nvPr/>
        </p:nvPicPr>
        <p:blipFill>
          <a:blip r:embed="rId4"/>
          <a:srcRect/>
          <a:stretch>
            <a:fillRect/>
          </a:stretch>
        </p:blipFill>
        <p:spPr bwMode="auto">
          <a:xfrm>
            <a:off x="1928794" y="1342309"/>
            <a:ext cx="4929222" cy="1914538"/>
          </a:xfrm>
          <a:prstGeom prst="rect">
            <a:avLst/>
          </a:prstGeom>
          <a:noFill/>
          <a:ln w="9525">
            <a:noFill/>
            <a:miter lim="800000"/>
            <a:headEnd/>
            <a:tailEnd/>
          </a:ln>
          <a:effectLst/>
        </p:spPr>
      </p:pic>
      <p:sp>
        <p:nvSpPr>
          <p:cNvPr id="15" name="Rectangle 14"/>
          <p:cNvSpPr/>
          <p:nvPr/>
        </p:nvSpPr>
        <p:spPr>
          <a:xfrm>
            <a:off x="2799483" y="3880064"/>
            <a:ext cx="3679982" cy="707886"/>
          </a:xfrm>
          <a:prstGeom prst="rect">
            <a:avLst/>
          </a:prstGeom>
        </p:spPr>
        <p:txBody>
          <a:bodyPr wrap="none">
            <a:spAutoFit/>
          </a:bodyPr>
          <a:lstStyle/>
          <a:p>
            <a:pPr lvl="0" algn="ctr" fontAlgn="base">
              <a:spcBef>
                <a:spcPct val="0"/>
              </a:spcBef>
              <a:spcAft>
                <a:spcPct val="0"/>
              </a:spcAft>
            </a:pPr>
            <a:r>
              <a:rPr kumimoji="0" lang="en-US" sz="4000" b="1"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cs typeface="Times New Roman" pitchFamily="18" charset="0"/>
              </a:rPr>
              <a:t>Supply Brochure</a:t>
            </a:r>
            <a:endParaRPr kumimoji="0" lang="en-US" sz="3200" b="0"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 Box 86">
            <a:extLst>
              <a:ext uri="{FF2B5EF4-FFF2-40B4-BE49-F238E27FC236}">
                <a16:creationId xmlns:a16="http://schemas.microsoft.com/office/drawing/2014/main" id="{058DE859-2451-4F24-BC3F-337A87C795CC}"/>
              </a:ext>
            </a:extLst>
          </p:cNvPr>
          <p:cNvSpPr txBox="1"/>
          <p:nvPr/>
        </p:nvSpPr>
        <p:spPr>
          <a:xfrm>
            <a:off x="1926899" y="5013177"/>
            <a:ext cx="5669437" cy="50251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IN" sz="1600" b="1" dirty="0">
                <a:effectLst/>
                <a:latin typeface="Calibri" panose="020F0502020204030204" pitchFamily="34" charset="0"/>
                <a:ea typeface="Calibri" panose="020F0502020204030204" pitchFamily="34" charset="0"/>
                <a:cs typeface="Times New Roman" panose="02020603050405020304" pitchFamily="18" charset="0"/>
              </a:rPr>
              <a:t>                    l</a:t>
            </a:r>
            <a:r>
              <a:rPr lang="en-IN" sz="1600" dirty="0">
                <a:effectLst/>
                <a:latin typeface="Calibri" panose="020F0502020204030204" pitchFamily="34" charset="0"/>
                <a:ea typeface="Calibri" panose="020F0502020204030204" pitchFamily="34" charset="0"/>
                <a:cs typeface="Times New Roman" panose="02020603050405020304" pitchFamily="18" charset="0"/>
              </a:rPr>
              <a:t>  Consulting  </a:t>
            </a:r>
            <a:r>
              <a:rPr lang="en-IN" sz="1600" b="1" dirty="0">
                <a:effectLst/>
                <a:latin typeface="Calibri" panose="020F0502020204030204" pitchFamily="34" charset="0"/>
                <a:ea typeface="Calibri" panose="020F0502020204030204" pitchFamily="34" charset="0"/>
                <a:cs typeface="Times New Roman" panose="02020603050405020304" pitchFamily="18" charset="0"/>
              </a:rPr>
              <a:t>l</a:t>
            </a:r>
            <a:r>
              <a:rPr lang="en-IN" sz="1600" dirty="0">
                <a:effectLst/>
                <a:latin typeface="Calibri" panose="020F0502020204030204" pitchFamily="34" charset="0"/>
                <a:ea typeface="Calibri" panose="020F0502020204030204" pitchFamily="34" charset="0"/>
                <a:cs typeface="Times New Roman" panose="02020603050405020304" pitchFamily="18" charset="0"/>
              </a:rPr>
              <a:t>  Turnkey projects  </a:t>
            </a:r>
            <a:r>
              <a:rPr lang="en-IN" sz="1600" b="1" dirty="0">
                <a:effectLst/>
                <a:latin typeface="Calibri" panose="020F0502020204030204" pitchFamily="34" charset="0"/>
                <a:ea typeface="Calibri" panose="020F0502020204030204" pitchFamily="34" charset="0"/>
                <a:cs typeface="Times New Roman" panose="02020603050405020304" pitchFamily="18" charset="0"/>
              </a:rPr>
              <a:t>l </a:t>
            </a:r>
            <a:r>
              <a:rPr lang="en-IN" sz="1600" dirty="0">
                <a:effectLst/>
                <a:latin typeface="Calibri" panose="020F0502020204030204" pitchFamily="34" charset="0"/>
                <a:ea typeface="Calibri" panose="020F0502020204030204" pitchFamily="34" charset="0"/>
                <a:cs typeface="Times New Roman" panose="02020603050405020304" pitchFamily="18" charset="0"/>
              </a:rPr>
              <a:t> Supply  </a:t>
            </a:r>
            <a:r>
              <a:rPr lang="en-IN" sz="1600" b="1" dirty="0">
                <a:effectLst/>
                <a:latin typeface="Calibri" panose="020F0502020204030204" pitchFamily="34" charset="0"/>
                <a:ea typeface="Calibri" panose="020F0502020204030204" pitchFamily="34" charset="0"/>
                <a:cs typeface="Times New Roman" panose="02020603050405020304" pitchFamily="18" charset="0"/>
              </a:rPr>
              <a:t>l                                     Electrical  l  Instrumentation  l  Civil  l  Mechanical l  HVAC  l BMS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7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6929455" y="5590992"/>
            <a:ext cx="2214546" cy="1285861"/>
          </a:xfrm>
          <a:prstGeom prst="rect">
            <a:avLst/>
          </a:prstGeom>
          <a:noFill/>
          <a:ln w="9525">
            <a:noFill/>
            <a:miter lim="800000"/>
            <a:headEnd/>
            <a:tailEnd/>
          </a:ln>
          <a:effectLst/>
        </p:spPr>
      </p:pic>
      <p:sp>
        <p:nvSpPr>
          <p:cNvPr id="2" name="Rectangle 1"/>
          <p:cNvSpPr/>
          <p:nvPr/>
        </p:nvSpPr>
        <p:spPr>
          <a:xfrm>
            <a:off x="0" y="0"/>
            <a:ext cx="7308304" cy="7647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3200" b="1" dirty="0">
                <a:solidFill>
                  <a:schemeClr val="bg1"/>
                </a:solidFill>
                <a:latin typeface="Calibri" pitchFamily="34" charset="0"/>
                <a:ea typeface="Times New Roman" pitchFamily="18" charset="0"/>
                <a:cs typeface="Times New Roman" pitchFamily="18" charset="0"/>
              </a:rPr>
              <a:t>E</a:t>
            </a:r>
            <a:r>
              <a:rPr lang="en-IN" sz="3200" b="1" dirty="0" err="1">
                <a:solidFill>
                  <a:schemeClr val="bg1"/>
                </a:solidFill>
                <a:latin typeface="Calibri" pitchFamily="34" charset="0"/>
                <a:ea typeface="Times New Roman" pitchFamily="18" charset="0"/>
                <a:cs typeface="Times New Roman" pitchFamily="18" charset="0"/>
              </a:rPr>
              <a:t>lectrical</a:t>
            </a:r>
            <a:endParaRPr lang="en-US" sz="3200" b="1" dirty="0">
              <a:solidFill>
                <a:schemeClr val="bg1"/>
              </a:solidFill>
              <a:latin typeface="Calibri" pitchFamily="34" charset="0"/>
              <a:ea typeface="Times New Roman" pitchFamily="18" charset="0"/>
              <a:cs typeface="Times New Roman" pitchFamily="18" charset="0"/>
            </a:endParaRPr>
          </a:p>
        </p:txBody>
      </p:sp>
      <p:pic>
        <p:nvPicPr>
          <p:cNvPr id="7" name="Picture 9"/>
          <p:cNvPicPr>
            <a:picLocks noChangeAspect="1" noChangeArrowheads="1"/>
          </p:cNvPicPr>
          <p:nvPr/>
        </p:nvPicPr>
        <p:blipFill>
          <a:blip r:embed="rId4"/>
          <a:srcRect/>
          <a:stretch>
            <a:fillRect/>
          </a:stretch>
        </p:blipFill>
        <p:spPr bwMode="auto">
          <a:xfrm>
            <a:off x="7328571" y="78636"/>
            <a:ext cx="1766367" cy="686068"/>
          </a:xfrm>
          <a:prstGeom prst="rect">
            <a:avLst/>
          </a:prstGeom>
          <a:noFill/>
          <a:ln w="9525">
            <a:noFill/>
            <a:miter lim="800000"/>
            <a:headEnd/>
            <a:tailEnd/>
          </a:ln>
          <a:effectLst/>
        </p:spPr>
      </p:pic>
      <p:sp>
        <p:nvSpPr>
          <p:cNvPr id="16" name="TextBox 15">
            <a:extLst>
              <a:ext uri="{FF2B5EF4-FFF2-40B4-BE49-F238E27FC236}">
                <a16:creationId xmlns:a16="http://schemas.microsoft.com/office/drawing/2014/main" id="{FE732A8D-0A21-4CA8-9347-319F793EFCDA}"/>
              </a:ext>
            </a:extLst>
          </p:cNvPr>
          <p:cNvSpPr txBox="1"/>
          <p:nvPr/>
        </p:nvSpPr>
        <p:spPr>
          <a:xfrm>
            <a:off x="178904" y="836496"/>
            <a:ext cx="8496944" cy="1189236"/>
          </a:xfrm>
          <a:prstGeom prst="rect">
            <a:avLst/>
          </a:prstGeom>
          <a:noFill/>
        </p:spPr>
        <p:txBody>
          <a:bodyPr wrap="square" rtlCol="0">
            <a:spAutoFit/>
          </a:bodyPr>
          <a:lstStyle/>
          <a:p>
            <a:pPr algn="just">
              <a:lnSpc>
                <a:spcPct val="106000"/>
              </a:lnSpc>
              <a:spcAft>
                <a:spcPts val="1000"/>
              </a:spcAft>
              <a:tabLst>
                <a:tab pos="457200" algn="l"/>
              </a:tabLst>
            </a:pPr>
            <a:r>
              <a:rPr lang="en-US" sz="1200" kern="1200" dirty="0">
                <a:effectLst/>
                <a:latin typeface="Verdana" panose="020B0604030504040204" pitchFamily="34" charset="0"/>
                <a:ea typeface="Times New Roman" panose="02020603050405020304" pitchFamily="18" charset="0"/>
                <a:cs typeface="Times New Roman" panose="02020603050405020304" pitchFamily="18" charset="0"/>
              </a:rPr>
              <a:t>We have an Electrical and Instrumentation team setup with vast and varied pool of experience in the Industry for more than 2 decades.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1000"/>
              </a:spcAft>
              <a:tabLst>
                <a:tab pos="457200" algn="l"/>
              </a:tabLst>
            </a:pPr>
            <a:r>
              <a:rPr lang="en-US" sz="1200" kern="1200" dirty="0">
                <a:effectLst/>
                <a:latin typeface="Verdana" panose="020B0604030504040204" pitchFamily="34" charset="0"/>
                <a:ea typeface="Times New Roman" panose="02020603050405020304" pitchFamily="18" charset="0"/>
                <a:cs typeface="Times New Roman" panose="02020603050405020304" pitchFamily="18" charset="0"/>
              </a:rPr>
              <a:t>We have tied up with many Electrical/Instrumentation product suppliers who are renowned in the industry. We provide support right from selection of the products to installation to suit your needs and requirements. With our technical expertise you can rest assured of best product quality and services for the same.</a:t>
            </a:r>
            <a:endParaRPr lang="en-IN" dirty="0"/>
          </a:p>
        </p:txBody>
      </p:sp>
      <p:pic>
        <p:nvPicPr>
          <p:cNvPr id="20" name="Picture 19" descr="C:\Users\Administrator\AppData\Local\Microsoft\Windows\INetCache\Content.MSO\8E4FA61B.tmp">
            <a:extLst>
              <a:ext uri="{FF2B5EF4-FFF2-40B4-BE49-F238E27FC236}">
                <a16:creationId xmlns:a16="http://schemas.microsoft.com/office/drawing/2014/main" id="{48D27E37-0CC4-4592-8763-9720E007508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12360" y="2034418"/>
            <a:ext cx="1047750" cy="789940"/>
          </a:xfrm>
          <a:prstGeom prst="rect">
            <a:avLst/>
          </a:prstGeom>
          <a:noFill/>
          <a:ln>
            <a:noFill/>
          </a:ln>
        </p:spPr>
      </p:pic>
      <p:pic>
        <p:nvPicPr>
          <p:cNvPr id="21" name="Picture 20" descr="C:\Users\Administrator\AppData\Local\Microsoft\Windows\INetCache\Content.MSO\DADD7E6E.tmp">
            <a:extLst>
              <a:ext uri="{FF2B5EF4-FFF2-40B4-BE49-F238E27FC236}">
                <a16:creationId xmlns:a16="http://schemas.microsoft.com/office/drawing/2014/main" id="{5AAA05EF-CCFC-46DA-8883-150F7B252D0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978" y="2314273"/>
            <a:ext cx="828675" cy="315595"/>
          </a:xfrm>
          <a:prstGeom prst="rect">
            <a:avLst/>
          </a:prstGeom>
          <a:noFill/>
          <a:ln>
            <a:noFill/>
          </a:ln>
        </p:spPr>
      </p:pic>
      <p:pic>
        <p:nvPicPr>
          <p:cNvPr id="22" name="Picture 21" descr="C:\Users\Administrator\AppData\Local\Microsoft\Windows\INetCache\Content.MSO\E156C832.tmp">
            <a:extLst>
              <a:ext uri="{FF2B5EF4-FFF2-40B4-BE49-F238E27FC236}">
                <a16:creationId xmlns:a16="http://schemas.microsoft.com/office/drawing/2014/main" id="{58043EF1-6970-4A6B-866D-6763662DF43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1478" y="2883046"/>
            <a:ext cx="1238250" cy="304800"/>
          </a:xfrm>
          <a:prstGeom prst="rect">
            <a:avLst/>
          </a:prstGeom>
          <a:noFill/>
          <a:ln>
            <a:noFill/>
          </a:ln>
        </p:spPr>
      </p:pic>
      <p:pic>
        <p:nvPicPr>
          <p:cNvPr id="23" name="Picture 22" descr="C:\Users\Administrator\AppData\Local\Microsoft\Windows\INetCache\Content.MSO\EA35ECB6.tmp">
            <a:extLst>
              <a:ext uri="{FF2B5EF4-FFF2-40B4-BE49-F238E27FC236}">
                <a16:creationId xmlns:a16="http://schemas.microsoft.com/office/drawing/2014/main" id="{907D40E2-ED8A-463B-BD07-C84DC92C364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988978" y="3348016"/>
            <a:ext cx="1047750" cy="419100"/>
          </a:xfrm>
          <a:prstGeom prst="rect">
            <a:avLst/>
          </a:prstGeom>
          <a:noFill/>
          <a:ln>
            <a:noFill/>
          </a:ln>
        </p:spPr>
      </p:pic>
      <p:pic>
        <p:nvPicPr>
          <p:cNvPr id="24" name="Picture 23" descr="C:\Users\Administrator\AppData\Local\Microsoft\Windows\INetCache\Content.MSO\1CCDDD69.tmp">
            <a:extLst>
              <a:ext uri="{FF2B5EF4-FFF2-40B4-BE49-F238E27FC236}">
                <a16:creationId xmlns:a16="http://schemas.microsoft.com/office/drawing/2014/main" id="{D1F36A30-CA3E-4A51-9A15-0B4BFA038C6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8355" y="3148180"/>
            <a:ext cx="895350" cy="638175"/>
          </a:xfrm>
          <a:prstGeom prst="rect">
            <a:avLst/>
          </a:prstGeom>
          <a:noFill/>
          <a:ln>
            <a:noFill/>
          </a:ln>
        </p:spPr>
      </p:pic>
      <p:pic>
        <p:nvPicPr>
          <p:cNvPr id="25" name="Picture 24" descr="C:\Users\Administrator\AppData\Local\Microsoft\Windows\INetCache\Content.MSO\CFBABAD4.tmp">
            <a:extLst>
              <a:ext uri="{FF2B5EF4-FFF2-40B4-BE49-F238E27FC236}">
                <a16:creationId xmlns:a16="http://schemas.microsoft.com/office/drawing/2014/main" id="{CBF64683-9058-49FA-831F-13722CA20FF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59456" y="2622787"/>
            <a:ext cx="824249" cy="626933"/>
          </a:xfrm>
          <a:prstGeom prst="rect">
            <a:avLst/>
          </a:prstGeom>
          <a:noFill/>
          <a:ln>
            <a:noFill/>
          </a:ln>
        </p:spPr>
      </p:pic>
      <p:pic>
        <p:nvPicPr>
          <p:cNvPr id="18" name="Picture 17">
            <a:extLst>
              <a:ext uri="{FF2B5EF4-FFF2-40B4-BE49-F238E27FC236}">
                <a16:creationId xmlns:a16="http://schemas.microsoft.com/office/drawing/2014/main" id="{BDCAB2EE-A44F-453C-96A6-A54C3ACED640}"/>
              </a:ext>
            </a:extLst>
          </p:cNvPr>
          <p:cNvPicPr>
            <a:picLocks noChangeAspect="1"/>
          </p:cNvPicPr>
          <p:nvPr/>
        </p:nvPicPr>
        <p:blipFill>
          <a:blip r:embed="rId11"/>
          <a:stretch>
            <a:fillRect/>
          </a:stretch>
        </p:blipFill>
        <p:spPr>
          <a:xfrm>
            <a:off x="6948264" y="3628452"/>
            <a:ext cx="888989" cy="880668"/>
          </a:xfrm>
          <a:prstGeom prst="rect">
            <a:avLst/>
          </a:prstGeom>
        </p:spPr>
      </p:pic>
      <p:pic>
        <p:nvPicPr>
          <p:cNvPr id="26" name="Picture 25">
            <a:extLst>
              <a:ext uri="{FF2B5EF4-FFF2-40B4-BE49-F238E27FC236}">
                <a16:creationId xmlns:a16="http://schemas.microsoft.com/office/drawing/2014/main" id="{47245057-A35D-4192-A21F-FBE0F6C4D90B}"/>
              </a:ext>
            </a:extLst>
          </p:cNvPr>
          <p:cNvPicPr>
            <a:picLocks noChangeAspect="1"/>
          </p:cNvPicPr>
          <p:nvPr/>
        </p:nvPicPr>
        <p:blipFill>
          <a:blip r:embed="rId12"/>
          <a:stretch>
            <a:fillRect/>
          </a:stretch>
        </p:blipFill>
        <p:spPr>
          <a:xfrm>
            <a:off x="7776231" y="3664263"/>
            <a:ext cx="715168" cy="759748"/>
          </a:xfrm>
          <a:prstGeom prst="rect">
            <a:avLst/>
          </a:prstGeom>
        </p:spPr>
      </p:pic>
      <p:pic>
        <p:nvPicPr>
          <p:cNvPr id="28" name="Picture 27">
            <a:extLst>
              <a:ext uri="{FF2B5EF4-FFF2-40B4-BE49-F238E27FC236}">
                <a16:creationId xmlns:a16="http://schemas.microsoft.com/office/drawing/2014/main" id="{5E01E64E-AE9B-4C01-B543-D6FAA3D6E030}"/>
              </a:ext>
            </a:extLst>
          </p:cNvPr>
          <p:cNvPicPr>
            <a:picLocks noChangeAspect="1"/>
          </p:cNvPicPr>
          <p:nvPr/>
        </p:nvPicPr>
        <p:blipFill>
          <a:blip r:embed="rId13"/>
          <a:stretch>
            <a:fillRect/>
          </a:stretch>
        </p:blipFill>
        <p:spPr>
          <a:xfrm>
            <a:off x="6974398" y="4581128"/>
            <a:ext cx="1062330" cy="771039"/>
          </a:xfrm>
          <a:prstGeom prst="rect">
            <a:avLst/>
          </a:prstGeom>
        </p:spPr>
      </p:pic>
      <p:pic>
        <p:nvPicPr>
          <p:cNvPr id="30" name="Picture 29">
            <a:extLst>
              <a:ext uri="{FF2B5EF4-FFF2-40B4-BE49-F238E27FC236}">
                <a16:creationId xmlns:a16="http://schemas.microsoft.com/office/drawing/2014/main" id="{7ED1C73D-1913-4A59-A595-A4B0751BAEA0}"/>
              </a:ext>
            </a:extLst>
          </p:cNvPr>
          <p:cNvPicPr>
            <a:picLocks noChangeAspect="1"/>
          </p:cNvPicPr>
          <p:nvPr/>
        </p:nvPicPr>
        <p:blipFill>
          <a:blip r:embed="rId14"/>
          <a:stretch>
            <a:fillRect/>
          </a:stretch>
        </p:blipFill>
        <p:spPr>
          <a:xfrm>
            <a:off x="8144958" y="4509120"/>
            <a:ext cx="890093" cy="896190"/>
          </a:xfrm>
          <a:prstGeom prst="rect">
            <a:avLst/>
          </a:prstGeom>
        </p:spPr>
      </p:pic>
      <p:pic>
        <p:nvPicPr>
          <p:cNvPr id="1026" name="Picture 1025">
            <a:extLst>
              <a:ext uri="{FF2B5EF4-FFF2-40B4-BE49-F238E27FC236}">
                <a16:creationId xmlns:a16="http://schemas.microsoft.com/office/drawing/2014/main" id="{1422E11F-79F8-4DC4-88C6-D3BE50E07DC3}"/>
              </a:ext>
            </a:extLst>
          </p:cNvPr>
          <p:cNvPicPr>
            <a:picLocks noChangeAspect="1"/>
          </p:cNvPicPr>
          <p:nvPr/>
        </p:nvPicPr>
        <p:blipFill>
          <a:blip r:embed="rId15"/>
          <a:stretch>
            <a:fillRect/>
          </a:stretch>
        </p:blipFill>
        <p:spPr>
          <a:xfrm>
            <a:off x="8491398" y="3755727"/>
            <a:ext cx="643462" cy="708899"/>
          </a:xfrm>
          <a:prstGeom prst="rect">
            <a:avLst/>
          </a:prstGeom>
        </p:spPr>
      </p:pic>
      <p:sp>
        <p:nvSpPr>
          <p:cNvPr id="5" name="TextBox 4">
            <a:extLst>
              <a:ext uri="{FF2B5EF4-FFF2-40B4-BE49-F238E27FC236}">
                <a16:creationId xmlns:a16="http://schemas.microsoft.com/office/drawing/2014/main" id="{3F722598-EA86-4336-B82A-F062B142CFB2}"/>
              </a:ext>
            </a:extLst>
          </p:cNvPr>
          <p:cNvSpPr txBox="1"/>
          <p:nvPr/>
        </p:nvSpPr>
        <p:spPr>
          <a:xfrm>
            <a:off x="60295" y="2097956"/>
            <a:ext cx="6797799" cy="4703788"/>
          </a:xfrm>
          <a:prstGeom prst="rect">
            <a:avLst/>
          </a:prstGeom>
          <a:blipFill>
            <a:blip r:embed="rId16"/>
            <a:tile tx="0" ty="0" sx="100000" sy="100000" flip="none" algn="tl"/>
          </a:blipFill>
        </p:spPr>
        <p:txBody>
          <a:bodyPr wrap="square" rtlCol="0">
            <a:spAutoFit/>
          </a:bodyPr>
          <a:lstStyle/>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LT Switchgear		:</a:t>
            </a:r>
            <a:r>
              <a:rPr lang="en-US" sz="1400" dirty="0">
                <a:effectLst/>
                <a:latin typeface="Calibri" panose="020F0502020204030204" pitchFamily="34" charset="0"/>
                <a:ea typeface="Verdana" panose="020B0604030504040204" pitchFamily="34" charset="0"/>
                <a:cs typeface="Times New Roman" panose="02020603050405020304" pitchFamily="18" charset="0"/>
              </a:rPr>
              <a:t> 	Schneider, ABB, L &amp; T and Legrand</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Cables		:</a:t>
            </a:r>
            <a:r>
              <a:rPr lang="en-US" sz="1400" dirty="0">
                <a:effectLst/>
                <a:latin typeface="Calibri" panose="020F0502020204030204" pitchFamily="34" charset="0"/>
                <a:ea typeface="Verdana" panose="020B0604030504040204" pitchFamily="34" charset="0"/>
                <a:cs typeface="Times New Roman" panose="02020603050405020304" pitchFamily="18" charset="0"/>
              </a:rPr>
              <a:t> 	Polycab, RPG, KEC and Varsha</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HT switchgear and Panels	:</a:t>
            </a:r>
            <a:r>
              <a:rPr lang="en-US" sz="1400" dirty="0">
                <a:effectLst/>
                <a:latin typeface="Calibri" panose="020F0502020204030204" pitchFamily="34" charset="0"/>
                <a:ea typeface="Verdana" panose="020B0604030504040204" pitchFamily="34" charset="0"/>
                <a:cs typeface="Times New Roman" panose="02020603050405020304" pitchFamily="18" charset="0"/>
              </a:rPr>
              <a:t>  	Schneider and ABB </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LT panels		:</a:t>
            </a:r>
            <a:r>
              <a:rPr lang="en-US" sz="1400" dirty="0">
                <a:effectLst/>
                <a:latin typeface="Calibri" panose="020F0502020204030204" pitchFamily="34" charset="0"/>
                <a:ea typeface="Verdana" panose="020B0604030504040204" pitchFamily="34" charset="0"/>
                <a:cs typeface="Times New Roman" panose="02020603050405020304" pitchFamily="18" charset="0"/>
              </a:rPr>
              <a:t> 	Schneider, ABB and L &amp; T</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Compact HT panels	:</a:t>
            </a:r>
            <a:r>
              <a:rPr lang="en-US" sz="1400" dirty="0">
                <a:effectLst/>
                <a:latin typeface="Calibri" panose="020F0502020204030204" pitchFamily="34" charset="0"/>
                <a:ea typeface="Verdana" panose="020B0604030504040204" pitchFamily="34" charset="0"/>
                <a:cs typeface="Times New Roman" panose="02020603050405020304" pitchFamily="18" charset="0"/>
              </a:rPr>
              <a:t> 	Schneider</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UPS Systems		:</a:t>
            </a:r>
            <a:r>
              <a:rPr lang="en-US" sz="1400" dirty="0">
                <a:effectLst/>
                <a:latin typeface="Calibri" panose="020F0502020204030204" pitchFamily="34" charset="0"/>
                <a:ea typeface="Verdana" panose="020B0604030504040204" pitchFamily="34" charset="0"/>
                <a:cs typeface="Times New Roman" panose="02020603050405020304" pitchFamily="18" charset="0"/>
              </a:rPr>
              <a:t> 	Schneider, Emerson and cosmic</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Transformers up to 33 KV	:</a:t>
            </a:r>
            <a:r>
              <a:rPr lang="en-US" sz="1400" dirty="0">
                <a:effectLst/>
                <a:latin typeface="Calibri" panose="020F0502020204030204" pitchFamily="34" charset="0"/>
                <a:ea typeface="Verdana" panose="020B0604030504040204" pitchFamily="34" charset="0"/>
                <a:cs typeface="Times New Roman" panose="02020603050405020304" pitchFamily="18" charset="0"/>
              </a:rPr>
              <a:t> 	Schneider, Trinity Electricals</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Optical fiber cables	:</a:t>
            </a:r>
            <a:r>
              <a:rPr lang="en-US" sz="1400" dirty="0">
                <a:effectLst/>
                <a:latin typeface="Calibri" panose="020F0502020204030204" pitchFamily="34" charset="0"/>
                <a:ea typeface="Verdana" panose="020B0604030504040204" pitchFamily="34" charset="0"/>
                <a:cs typeface="Times New Roman" panose="02020603050405020304" pitchFamily="18" charset="0"/>
              </a:rPr>
              <a:t> 	West coast Opti links</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LED lighting		:</a:t>
            </a:r>
            <a:r>
              <a:rPr lang="en-US" sz="1400" dirty="0">
                <a:effectLst/>
                <a:latin typeface="Calibri" panose="020F0502020204030204" pitchFamily="34" charset="0"/>
                <a:ea typeface="Verdana" panose="020B0604030504040204" pitchFamily="34" charset="0"/>
                <a:cs typeface="Times New Roman" panose="02020603050405020304" pitchFamily="18" charset="0"/>
              </a:rPr>
              <a:t> 	NTL –Lemnis, OSRAM, Victron</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Flameproof switchgear	:</a:t>
            </a:r>
            <a:r>
              <a:rPr lang="en-US" sz="1400" dirty="0">
                <a:effectLst/>
                <a:latin typeface="Calibri" panose="020F0502020204030204" pitchFamily="34" charset="0"/>
                <a:ea typeface="Verdana" panose="020B0604030504040204" pitchFamily="34" charset="0"/>
                <a:cs typeface="Times New Roman" panose="02020603050405020304" pitchFamily="18" charset="0"/>
              </a:rPr>
              <a:t>	Shreya- Extech, Pluto, Standard </a:t>
            </a:r>
            <a:endParaRPr lang="en-US" sz="1400" dirty="0">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Energy management system	: </a:t>
            </a:r>
            <a:r>
              <a:rPr lang="en-US" sz="1400" dirty="0">
                <a:effectLst/>
                <a:latin typeface="Calibri" panose="020F0502020204030204" pitchFamily="34" charset="0"/>
                <a:ea typeface="Verdana" panose="020B0604030504040204" pitchFamily="34" charset="0"/>
                <a:cs typeface="Times New Roman" panose="02020603050405020304" pitchFamily="18" charset="0"/>
              </a:rPr>
              <a:t>	Schneider and L &amp; T</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Solar Power systems	:</a:t>
            </a:r>
            <a:r>
              <a:rPr lang="en-US" sz="1400" dirty="0">
                <a:effectLst/>
                <a:latin typeface="Calibri" panose="020F0502020204030204" pitchFamily="34" charset="0"/>
                <a:ea typeface="Verdana" panose="020B0604030504040204" pitchFamily="34" charset="0"/>
                <a:cs typeface="Times New Roman" panose="02020603050405020304" pitchFamily="18" charset="0"/>
              </a:rPr>
              <a:t>  	Orb Energy, Infy Energy, Arushi</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Solar Irrigation Systems</a:t>
            </a:r>
            <a:r>
              <a:rPr lang="en-US" sz="1400" dirty="0">
                <a:effectLst/>
                <a:latin typeface="Calibri" panose="020F0502020204030204" pitchFamily="34" charset="0"/>
                <a:ea typeface="Verdana" panose="020B0604030504040204" pitchFamily="34" charset="0"/>
                <a:cs typeface="Times New Roman" panose="02020603050405020304" pitchFamily="18" charset="0"/>
              </a:rPr>
              <a:t>	</a:t>
            </a:r>
            <a:r>
              <a:rPr lang="en-US" sz="1400" b="1" dirty="0">
                <a:effectLst/>
                <a:latin typeface="Calibri" panose="020F0502020204030204" pitchFamily="34" charset="0"/>
                <a:ea typeface="Verdana" panose="020B0604030504040204" pitchFamily="34" charset="0"/>
                <a:cs typeface="Times New Roman" panose="02020603050405020304" pitchFamily="18" charset="0"/>
              </a:rPr>
              <a:t>: </a:t>
            </a:r>
            <a:r>
              <a:rPr lang="en-US" sz="1400" dirty="0">
                <a:effectLst/>
                <a:latin typeface="Calibri" panose="020F0502020204030204" pitchFamily="34" charset="0"/>
                <a:ea typeface="Verdana" panose="020B0604030504040204" pitchFamily="34" charset="0"/>
                <a:cs typeface="Times New Roman" panose="02020603050405020304" pitchFamily="18" charset="0"/>
              </a:rPr>
              <a:t>	Infy Energy, Amruth Systems	</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Solar Lights &amp; CCTV system</a:t>
            </a:r>
            <a:r>
              <a:rPr lang="en-US" sz="1400" dirty="0">
                <a:effectLst/>
                <a:latin typeface="Calibri" panose="020F0502020204030204" pitchFamily="34" charset="0"/>
                <a:ea typeface="Verdana" panose="020B0604030504040204" pitchFamily="34" charset="0"/>
                <a:cs typeface="Times New Roman" panose="02020603050405020304" pitchFamily="18" charset="0"/>
              </a:rPr>
              <a:t>	</a:t>
            </a:r>
            <a:r>
              <a:rPr lang="en-US" sz="1400" b="1" dirty="0">
                <a:effectLst/>
                <a:latin typeface="Calibri" panose="020F0502020204030204" pitchFamily="34" charset="0"/>
                <a:ea typeface="Verdana" panose="020B0604030504040204" pitchFamily="34" charset="0"/>
                <a:cs typeface="Times New Roman" panose="02020603050405020304" pitchFamily="18" charset="0"/>
              </a:rPr>
              <a:t>:</a:t>
            </a:r>
            <a:r>
              <a:rPr lang="en-US" sz="1400" dirty="0">
                <a:effectLst/>
                <a:latin typeface="Calibri" panose="020F0502020204030204" pitchFamily="34" charset="0"/>
                <a:ea typeface="Verdana" panose="020B0604030504040204" pitchFamily="34" charset="0"/>
                <a:cs typeface="Times New Roman" panose="02020603050405020304" pitchFamily="18" charset="0"/>
              </a:rPr>
              <a:t>	Intellizon (Wifi systems with no cabling)</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Solar AC and DC inverters</a:t>
            </a:r>
            <a:r>
              <a:rPr lang="en-US" sz="1400" dirty="0">
                <a:effectLst/>
                <a:latin typeface="Calibri" panose="020F0502020204030204" pitchFamily="34" charset="0"/>
                <a:ea typeface="Verdana" panose="020B0604030504040204" pitchFamily="34" charset="0"/>
                <a:cs typeface="Times New Roman" panose="02020603050405020304" pitchFamily="18" charset="0"/>
              </a:rPr>
              <a:t>	</a:t>
            </a:r>
            <a:r>
              <a:rPr lang="en-US" sz="1400" b="1" dirty="0">
                <a:effectLst/>
                <a:latin typeface="Calibri" panose="020F0502020204030204" pitchFamily="34" charset="0"/>
                <a:ea typeface="Verdana" panose="020B0604030504040204" pitchFamily="34" charset="0"/>
                <a:cs typeface="Times New Roman" panose="02020603050405020304" pitchFamily="18" charset="0"/>
              </a:rPr>
              <a:t>:</a:t>
            </a:r>
            <a:r>
              <a:rPr lang="en-US" sz="1400" dirty="0">
                <a:effectLst/>
                <a:latin typeface="Calibri" panose="020F0502020204030204" pitchFamily="34" charset="0"/>
                <a:ea typeface="Verdana" panose="020B0604030504040204" pitchFamily="34" charset="0"/>
                <a:cs typeface="Times New Roman" panose="02020603050405020304" pitchFamily="18" charset="0"/>
              </a:rPr>
              <a:t>	Intellizon</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Solar Micro lighting	:</a:t>
            </a:r>
            <a:r>
              <a:rPr lang="en-US" sz="1400" dirty="0">
                <a:effectLst/>
                <a:latin typeface="Calibri" panose="020F0502020204030204" pitchFamily="34" charset="0"/>
                <a:ea typeface="Verdana" panose="020B0604030504040204" pitchFamily="34" charset="0"/>
                <a:cs typeface="Times New Roman" panose="02020603050405020304" pitchFamily="18" charset="0"/>
              </a:rPr>
              <a:t> 	Intellizon, Compac, D light, Reap</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indent="457200">
              <a:lnSpc>
                <a:spcPct val="50000"/>
              </a:lnSpc>
              <a:spcAft>
                <a:spcPts val="1000"/>
              </a:spcAft>
            </a:pPr>
            <a:r>
              <a:rPr lang="en-US" sz="1400" b="1" dirty="0">
                <a:effectLst/>
                <a:latin typeface="Calibri" panose="020F0502020204030204" pitchFamily="34" charset="0"/>
                <a:ea typeface="Verdana" panose="020B0604030504040204" pitchFamily="34" charset="0"/>
                <a:cs typeface="Times New Roman" panose="02020603050405020304" pitchFamily="18" charset="0"/>
              </a:rPr>
              <a:t>Motors	</a:t>
            </a:r>
            <a:r>
              <a:rPr lang="en-US" sz="1400" dirty="0">
                <a:effectLst/>
                <a:latin typeface="Calibri" panose="020F0502020204030204" pitchFamily="34" charset="0"/>
                <a:ea typeface="Verdana" panose="020B0604030504040204" pitchFamily="34" charset="0"/>
                <a:cs typeface="Times New Roman" panose="02020603050405020304" pitchFamily="18" charset="0"/>
              </a:rPr>
              <a:t>	</a:t>
            </a:r>
            <a:r>
              <a:rPr lang="en-US" sz="1400" b="1" dirty="0">
                <a:effectLst/>
                <a:latin typeface="Calibri" panose="020F0502020204030204" pitchFamily="34" charset="0"/>
                <a:ea typeface="Verdana" panose="020B0604030504040204" pitchFamily="34" charset="0"/>
                <a:cs typeface="Times New Roman" panose="02020603050405020304" pitchFamily="18" charset="0"/>
              </a:rPr>
              <a:t>: </a:t>
            </a:r>
            <a:r>
              <a:rPr lang="en-US" sz="1400" dirty="0">
                <a:effectLst/>
                <a:latin typeface="Calibri" panose="020F0502020204030204" pitchFamily="34" charset="0"/>
                <a:ea typeface="Verdana" panose="020B0604030504040204" pitchFamily="34" charset="0"/>
                <a:cs typeface="Times New Roman" panose="02020603050405020304" pitchFamily="18" charset="0"/>
              </a:rPr>
              <a:t>	SIEMENS, Crompton greaves, EESL </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algn="ctr">
              <a:lnSpc>
                <a:spcPct val="50000"/>
              </a:lnSpc>
              <a:spcAft>
                <a:spcPts val="1000"/>
              </a:spcAft>
            </a:pPr>
            <a:r>
              <a:rPr lang="en-US" sz="1400" dirty="0">
                <a:effectLst/>
                <a:latin typeface="Calibri" panose="020F0502020204030204" pitchFamily="34" charset="0"/>
                <a:ea typeface="Verdana" panose="020B0604030504040204" pitchFamily="34" charset="0"/>
                <a:cs typeface="Times New Roman" panose="02020603050405020304" pitchFamily="18" charset="0"/>
              </a:rPr>
              <a:t>GI ladder cable trays, perforated cable trays and GI flats</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algn="ctr">
              <a:lnSpc>
                <a:spcPct val="50000"/>
              </a:lnSpc>
              <a:spcAft>
                <a:spcPts val="1000"/>
              </a:spcAft>
            </a:pPr>
            <a:r>
              <a:rPr lang="en-US" sz="1400" dirty="0">
                <a:effectLst/>
                <a:latin typeface="Calibri" panose="020F0502020204030204" pitchFamily="34" charset="0"/>
                <a:ea typeface="Verdana" panose="020B0604030504040204" pitchFamily="34" charset="0"/>
                <a:cs typeface="Times New Roman" panose="02020603050405020304" pitchFamily="18" charset="0"/>
              </a:rPr>
              <a:t>GI and MS Conduits, PVC and HDPE pipes</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a:p>
            <a:pPr algn="ctr">
              <a:lnSpc>
                <a:spcPct val="50000"/>
              </a:lnSpc>
              <a:spcAft>
                <a:spcPts val="1000"/>
              </a:spcAft>
            </a:pPr>
            <a:r>
              <a:rPr lang="en-US" sz="1400" dirty="0">
                <a:effectLst/>
                <a:latin typeface="Calibri" panose="020F0502020204030204" pitchFamily="34" charset="0"/>
                <a:ea typeface="Verdana" panose="020B0604030504040204" pitchFamily="34" charset="0"/>
                <a:cs typeface="Times New Roman" panose="02020603050405020304" pitchFamily="18" charset="0"/>
              </a:rPr>
              <a:t>All Electrical measuring and safety equipment</a:t>
            </a:r>
            <a:endParaRPr lang="en-IN" sz="1400" dirty="0">
              <a:effectLst/>
              <a:latin typeface="Calibri" panose="020F0502020204030204" pitchFamily="34" charset="0"/>
              <a:ea typeface="Verdan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2F59335-0D69-45A6-A14A-BA4462DC23DF}"/>
              </a:ext>
            </a:extLst>
          </p:cNvPr>
          <p:cNvPicPr>
            <a:picLocks noChangeAspect="1"/>
          </p:cNvPicPr>
          <p:nvPr/>
        </p:nvPicPr>
        <p:blipFill>
          <a:blip r:embed="rId17"/>
          <a:stretch>
            <a:fillRect/>
          </a:stretch>
        </p:blipFill>
        <p:spPr>
          <a:xfrm>
            <a:off x="7182370" y="5514734"/>
            <a:ext cx="1309766" cy="874728"/>
          </a:xfrm>
          <a:prstGeom prst="rect">
            <a:avLst/>
          </a:prstGeom>
        </p:spPr>
      </p:pic>
    </p:spTree>
    <p:extLst>
      <p:ext uri="{BB962C8B-B14F-4D97-AF65-F5344CB8AC3E}">
        <p14:creationId xmlns:p14="http://schemas.microsoft.com/office/powerpoint/2010/main" val="157822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6929454" y="5597272"/>
            <a:ext cx="2214546" cy="1285861"/>
          </a:xfrm>
          <a:prstGeom prst="rect">
            <a:avLst/>
          </a:prstGeom>
          <a:noFill/>
          <a:ln w="9525">
            <a:noFill/>
            <a:miter lim="800000"/>
            <a:headEnd/>
            <a:tailEnd/>
          </a:ln>
          <a:effectLst/>
        </p:spPr>
      </p:pic>
      <p:sp>
        <p:nvSpPr>
          <p:cNvPr id="2" name="Rectangle 1"/>
          <p:cNvSpPr/>
          <p:nvPr/>
        </p:nvSpPr>
        <p:spPr>
          <a:xfrm>
            <a:off x="0" y="0"/>
            <a:ext cx="7308304" cy="7647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3200" b="1" dirty="0">
                <a:solidFill>
                  <a:schemeClr val="bg1"/>
                </a:solidFill>
                <a:latin typeface="Calibri" pitchFamily="34" charset="0"/>
                <a:ea typeface="Times New Roman" pitchFamily="18" charset="0"/>
                <a:cs typeface="Times New Roman" pitchFamily="18" charset="0"/>
              </a:rPr>
              <a:t>I</a:t>
            </a:r>
            <a:r>
              <a:rPr lang="en-IN" sz="3200" b="1" dirty="0" err="1">
                <a:solidFill>
                  <a:schemeClr val="bg1"/>
                </a:solidFill>
                <a:latin typeface="Calibri" pitchFamily="34" charset="0"/>
                <a:ea typeface="Times New Roman" pitchFamily="18" charset="0"/>
                <a:cs typeface="Times New Roman" pitchFamily="18" charset="0"/>
              </a:rPr>
              <a:t>nstrumentation</a:t>
            </a:r>
            <a:r>
              <a:rPr lang="en-IN" sz="3200" b="1" dirty="0">
                <a:solidFill>
                  <a:schemeClr val="bg1"/>
                </a:solidFill>
                <a:latin typeface="Calibri" pitchFamily="34" charset="0"/>
                <a:ea typeface="Times New Roman" pitchFamily="18" charset="0"/>
                <a:cs typeface="Times New Roman" pitchFamily="18" charset="0"/>
              </a:rPr>
              <a:t> and BMS</a:t>
            </a:r>
            <a:endParaRPr lang="en-US" sz="3200" b="1" dirty="0">
              <a:solidFill>
                <a:schemeClr val="bg1"/>
              </a:solidFill>
              <a:latin typeface="Calibri" pitchFamily="34" charset="0"/>
              <a:ea typeface="Times New Roman" pitchFamily="18" charset="0"/>
              <a:cs typeface="Times New Roman" pitchFamily="18" charset="0"/>
            </a:endParaRPr>
          </a:p>
        </p:txBody>
      </p:sp>
      <p:pic>
        <p:nvPicPr>
          <p:cNvPr id="7" name="Picture 9"/>
          <p:cNvPicPr>
            <a:picLocks noChangeAspect="1" noChangeArrowheads="1"/>
          </p:cNvPicPr>
          <p:nvPr/>
        </p:nvPicPr>
        <p:blipFill>
          <a:blip r:embed="rId4"/>
          <a:srcRect/>
          <a:stretch>
            <a:fillRect/>
          </a:stretch>
        </p:blipFill>
        <p:spPr bwMode="auto">
          <a:xfrm>
            <a:off x="7328571" y="78636"/>
            <a:ext cx="1766367" cy="686068"/>
          </a:xfrm>
          <a:prstGeom prst="rect">
            <a:avLst/>
          </a:prstGeom>
          <a:noFill/>
          <a:ln w="9525">
            <a:noFill/>
            <a:miter lim="800000"/>
            <a:headEnd/>
            <a:tailEnd/>
          </a:ln>
          <a:effectLst/>
        </p:spPr>
      </p:pic>
      <p:pic>
        <p:nvPicPr>
          <p:cNvPr id="13" name="Picture 12" descr="C:\Users\Administrator\AppData\Local\Microsoft\Windows\INetCache\Content.MSO\DF5806B8.tmp">
            <a:extLst>
              <a:ext uri="{FF2B5EF4-FFF2-40B4-BE49-F238E27FC236}">
                <a16:creationId xmlns:a16="http://schemas.microsoft.com/office/drawing/2014/main" id="{E34924CD-7EAE-43B4-B64D-A1345521316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9149" y="785242"/>
            <a:ext cx="800100" cy="781050"/>
          </a:xfrm>
          <a:prstGeom prst="rect">
            <a:avLst/>
          </a:prstGeom>
          <a:noFill/>
          <a:ln>
            <a:noFill/>
          </a:ln>
        </p:spPr>
      </p:pic>
      <p:pic>
        <p:nvPicPr>
          <p:cNvPr id="14" name="Picture 13" descr="C:\Users\Administrator\AppData\Local\Microsoft\Windows\INetCache\Content.MSO\7CC0C81B.tmp">
            <a:extLst>
              <a:ext uri="{FF2B5EF4-FFF2-40B4-BE49-F238E27FC236}">
                <a16:creationId xmlns:a16="http://schemas.microsoft.com/office/drawing/2014/main" id="{DA41D693-D7B9-4B29-A80E-89688385BBD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8754" y="918447"/>
            <a:ext cx="1044999" cy="633658"/>
          </a:xfrm>
          <a:prstGeom prst="rect">
            <a:avLst/>
          </a:prstGeom>
          <a:noFill/>
          <a:ln>
            <a:noFill/>
          </a:ln>
        </p:spPr>
      </p:pic>
      <p:pic>
        <p:nvPicPr>
          <p:cNvPr id="15" name="Picture 14" descr="C:\Users\Administrator\AppData\Local\Microsoft\Windows\INetCache\Content.MSO\6DD9A4A5.tmp">
            <a:extLst>
              <a:ext uri="{FF2B5EF4-FFF2-40B4-BE49-F238E27FC236}">
                <a16:creationId xmlns:a16="http://schemas.microsoft.com/office/drawing/2014/main" id="{18A364D2-4347-45CE-9E76-DC7C52F3DBE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5503" y="2294076"/>
            <a:ext cx="571500" cy="485775"/>
          </a:xfrm>
          <a:prstGeom prst="rect">
            <a:avLst/>
          </a:prstGeom>
          <a:noFill/>
          <a:ln>
            <a:noFill/>
          </a:ln>
        </p:spPr>
      </p:pic>
      <p:pic>
        <p:nvPicPr>
          <p:cNvPr id="16" name="Picture 15" descr="C:\Users\Administrator\AppData\Local\Microsoft\Windows\INetCache\Content.MSO\C00A486E.tmp">
            <a:extLst>
              <a:ext uri="{FF2B5EF4-FFF2-40B4-BE49-F238E27FC236}">
                <a16:creationId xmlns:a16="http://schemas.microsoft.com/office/drawing/2014/main" id="{6B27D892-73BD-44AE-9C3E-DE6E0E6FD8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1299" y="1330045"/>
            <a:ext cx="936191" cy="870755"/>
          </a:xfrm>
          <a:prstGeom prst="rect">
            <a:avLst/>
          </a:prstGeom>
          <a:noFill/>
          <a:ln>
            <a:noFill/>
          </a:ln>
        </p:spPr>
      </p:pic>
      <p:pic>
        <p:nvPicPr>
          <p:cNvPr id="17" name="Picture 16" descr="C:\Users\Administrator\AppData\Local\Microsoft\Windows\INetCache\Content.MSO\13FA00B8.tmp">
            <a:extLst>
              <a:ext uri="{FF2B5EF4-FFF2-40B4-BE49-F238E27FC236}">
                <a16:creationId xmlns:a16="http://schemas.microsoft.com/office/drawing/2014/main" id="{4F5EC4B4-365E-4AE6-BC2B-979C314506A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947621" y="2828970"/>
            <a:ext cx="1044998" cy="870755"/>
          </a:xfrm>
          <a:prstGeom prst="rect">
            <a:avLst/>
          </a:prstGeom>
          <a:noFill/>
          <a:ln>
            <a:noFill/>
          </a:ln>
        </p:spPr>
      </p:pic>
      <p:pic>
        <p:nvPicPr>
          <p:cNvPr id="18" name="Picture 17" descr="C:\Users\Administrator\AppData\Local\Microsoft\Windows\INetCache\Content.MSO\78535DCF.tmp">
            <a:extLst>
              <a:ext uri="{FF2B5EF4-FFF2-40B4-BE49-F238E27FC236}">
                <a16:creationId xmlns:a16="http://schemas.microsoft.com/office/drawing/2014/main" id="{FA1E32A0-A21D-430D-8944-1920A14598CC}"/>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92814" y="2166574"/>
            <a:ext cx="762000" cy="762000"/>
          </a:xfrm>
          <a:prstGeom prst="rect">
            <a:avLst/>
          </a:prstGeom>
          <a:noFill/>
          <a:ln>
            <a:noFill/>
          </a:ln>
        </p:spPr>
      </p:pic>
      <p:pic>
        <p:nvPicPr>
          <p:cNvPr id="19" name="Picture 18" descr="C:\Users\Administrator\AppData\Local\Microsoft\Windows\INetCache\Content.MSO\C3742DD1.tmp">
            <a:extLst>
              <a:ext uri="{FF2B5EF4-FFF2-40B4-BE49-F238E27FC236}">
                <a16:creationId xmlns:a16="http://schemas.microsoft.com/office/drawing/2014/main" id="{D6D53C1B-29EF-41CB-A2C0-3FDF9E020A3C}"/>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92814" y="2930019"/>
            <a:ext cx="622707" cy="605129"/>
          </a:xfrm>
          <a:prstGeom prst="rect">
            <a:avLst/>
          </a:prstGeom>
          <a:noFill/>
          <a:ln>
            <a:noFill/>
          </a:ln>
        </p:spPr>
      </p:pic>
      <p:pic>
        <p:nvPicPr>
          <p:cNvPr id="1026" name="Picture 2">
            <a:extLst>
              <a:ext uri="{FF2B5EF4-FFF2-40B4-BE49-F238E27FC236}">
                <a16:creationId xmlns:a16="http://schemas.microsoft.com/office/drawing/2014/main" id="{0E51EBAB-C841-4495-91E0-D3905D4320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68402" y="3591778"/>
            <a:ext cx="845703" cy="9273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FF5067A-F671-4F15-8ECB-B12A607E4C38}"/>
              </a:ext>
            </a:extLst>
          </p:cNvPr>
          <p:cNvPicPr>
            <a:picLocks noChangeAspect="1"/>
          </p:cNvPicPr>
          <p:nvPr/>
        </p:nvPicPr>
        <p:blipFill>
          <a:blip r:embed="rId13"/>
          <a:stretch>
            <a:fillRect/>
          </a:stretch>
        </p:blipFill>
        <p:spPr>
          <a:xfrm>
            <a:off x="6904786" y="1494953"/>
            <a:ext cx="1008112" cy="530072"/>
          </a:xfrm>
          <a:prstGeom prst="rect">
            <a:avLst/>
          </a:prstGeom>
        </p:spPr>
      </p:pic>
      <p:pic>
        <p:nvPicPr>
          <p:cNvPr id="1028" name="Picture 4">
            <a:extLst>
              <a:ext uri="{FF2B5EF4-FFF2-40B4-BE49-F238E27FC236}">
                <a16:creationId xmlns:a16="http://schemas.microsoft.com/office/drawing/2014/main" id="{32CA1901-B2FB-4066-81DF-88EA842EE74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5021" y="3769795"/>
            <a:ext cx="1109253" cy="6893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7B43864-E403-4BA2-9E04-867A569EAE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3478" y="4570298"/>
            <a:ext cx="845703" cy="9562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457BC8A-951C-481B-96ED-FC41A6D1B9F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40781" y="4532571"/>
            <a:ext cx="865185" cy="8651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164809-F65A-4148-8D3B-AF212ACE11DF}"/>
              </a:ext>
            </a:extLst>
          </p:cNvPr>
          <p:cNvPicPr>
            <a:picLocks noChangeAspect="1"/>
          </p:cNvPicPr>
          <p:nvPr/>
        </p:nvPicPr>
        <p:blipFill>
          <a:blip r:embed="rId17"/>
          <a:stretch>
            <a:fillRect/>
          </a:stretch>
        </p:blipFill>
        <p:spPr>
          <a:xfrm>
            <a:off x="7017236" y="5427766"/>
            <a:ext cx="1593738" cy="1060560"/>
          </a:xfrm>
          <a:prstGeom prst="rect">
            <a:avLst/>
          </a:prstGeom>
        </p:spPr>
      </p:pic>
      <p:sp>
        <p:nvSpPr>
          <p:cNvPr id="5" name="TextBox 4">
            <a:extLst>
              <a:ext uri="{FF2B5EF4-FFF2-40B4-BE49-F238E27FC236}">
                <a16:creationId xmlns:a16="http://schemas.microsoft.com/office/drawing/2014/main" id="{02B4EFFC-E9B6-4A40-A065-F144AE220E92}"/>
              </a:ext>
            </a:extLst>
          </p:cNvPr>
          <p:cNvSpPr txBox="1"/>
          <p:nvPr/>
        </p:nvSpPr>
        <p:spPr>
          <a:xfrm>
            <a:off x="76498" y="836750"/>
            <a:ext cx="6828288" cy="3118867"/>
          </a:xfrm>
          <a:prstGeom prst="rect">
            <a:avLst/>
          </a:prstGeom>
          <a:blipFill>
            <a:blip r:embed="rId18"/>
            <a:tile tx="0" ty="0" sx="100000" sy="100000" flip="none" algn="tl"/>
          </a:blipFill>
        </p:spPr>
        <p:txBody>
          <a:bodyPr wrap="square" rtlCol="0">
            <a:spAutoFit/>
          </a:bodyPr>
          <a:lstStyle/>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Measuring instruments	: </a:t>
            </a:r>
            <a:r>
              <a:rPr lang="en-US" sz="1350" dirty="0">
                <a:effectLst/>
                <a:latin typeface="Calibri" panose="020F0502020204030204" pitchFamily="34" charset="0"/>
                <a:ea typeface="Calibri" panose="020F0502020204030204" pitchFamily="34" charset="0"/>
                <a:cs typeface="Times New Roman" panose="02020603050405020304" pitchFamily="18" charset="0"/>
              </a:rPr>
              <a:t>	Radix, Emerson</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PLCs		</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b="1"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a:effectLst/>
                <a:latin typeface="Calibri" panose="020F0502020204030204" pitchFamily="34" charset="0"/>
                <a:ea typeface="Calibri" panose="020F0502020204030204" pitchFamily="34" charset="0"/>
                <a:cs typeface="Times New Roman" panose="02020603050405020304" pitchFamily="18" charset="0"/>
              </a:rPr>
              <a:t>	SIEMENS, Allen Bradley, Schneider</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VFD’s and soft starters</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b="1" dirty="0">
                <a:effectLst/>
                <a:latin typeface="Calibri" panose="020F0502020204030204" pitchFamily="34" charset="0"/>
                <a:ea typeface="Calibri" panose="020F0502020204030204" pitchFamily="34" charset="0"/>
                <a:cs typeface="Times New Roman" panose="02020603050405020304" pitchFamily="18" charset="0"/>
              </a:rPr>
              <a:t>:</a:t>
            </a:r>
            <a:r>
              <a:rPr lang="en-US" sz="1350" dirty="0">
                <a:effectLst/>
                <a:latin typeface="Calibri" panose="020F0502020204030204" pitchFamily="34" charset="0"/>
                <a:ea typeface="Calibri" panose="020F0502020204030204" pitchFamily="34" charset="0"/>
                <a:cs typeface="Times New Roman" panose="02020603050405020304" pitchFamily="18" charset="0"/>
              </a:rPr>
              <a:t>	SIEMENS, Allen Bradley, Delta</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Analog gauges		: </a:t>
            </a:r>
            <a:r>
              <a:rPr lang="en-US" sz="1350" dirty="0">
                <a:effectLst/>
                <a:latin typeface="Calibri" panose="020F0502020204030204" pitchFamily="34" charset="0"/>
                <a:ea typeface="Calibri" panose="020F0502020204030204" pitchFamily="34" charset="0"/>
                <a:cs typeface="Times New Roman" panose="02020603050405020304" pitchFamily="18" charset="0"/>
              </a:rPr>
              <a:t>	Radix</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Gas monitoring systems	: </a:t>
            </a:r>
            <a:r>
              <a:rPr lang="en-US" sz="1350" dirty="0">
                <a:effectLst/>
                <a:latin typeface="Calibri" panose="020F0502020204030204" pitchFamily="34" charset="0"/>
                <a:ea typeface="Calibri" panose="020F0502020204030204" pitchFamily="34" charset="0"/>
                <a:cs typeface="Times New Roman" panose="02020603050405020304" pitchFamily="18" charset="0"/>
              </a:rPr>
              <a:t>	Honeywell</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Door interlocking and access	: </a:t>
            </a:r>
            <a:r>
              <a:rPr lang="en-US" sz="1350" dirty="0">
                <a:effectLst/>
                <a:latin typeface="Calibri" panose="020F0502020204030204" pitchFamily="34" charset="0"/>
                <a:ea typeface="Calibri" panose="020F0502020204030204" pitchFamily="34" charset="0"/>
                <a:cs typeface="Times New Roman" panose="02020603050405020304" pitchFamily="18" charset="0"/>
              </a:rPr>
              <a:t>	Honeywell, Styrax</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Fire alarm system		: </a:t>
            </a:r>
            <a:r>
              <a:rPr lang="en-US" sz="1350" dirty="0">
                <a:effectLst/>
                <a:latin typeface="Calibri" panose="020F0502020204030204" pitchFamily="34" charset="0"/>
                <a:ea typeface="Calibri" panose="020F0502020204030204" pitchFamily="34" charset="0"/>
                <a:cs typeface="Times New Roman" panose="02020603050405020304" pitchFamily="18" charset="0"/>
              </a:rPr>
              <a:t>	Morley, GST, cooper</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BMS			:</a:t>
            </a:r>
            <a:r>
              <a:rPr lang="en-US" sz="1350" dirty="0">
                <a:effectLst/>
                <a:latin typeface="Calibri" panose="020F0502020204030204" pitchFamily="34" charset="0"/>
                <a:ea typeface="Calibri" panose="020F0502020204030204" pitchFamily="34" charset="0"/>
                <a:cs typeface="Times New Roman" panose="02020603050405020304" pitchFamily="18" charset="0"/>
              </a:rPr>
              <a:t> 	Honeywell, Johnson controls</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Public addressing system	: </a:t>
            </a:r>
            <a:r>
              <a:rPr lang="en-US" sz="1350" dirty="0">
                <a:effectLst/>
                <a:latin typeface="Calibri" panose="020F0502020204030204" pitchFamily="34" charset="0"/>
                <a:ea typeface="Calibri" panose="020F0502020204030204" pitchFamily="34" charset="0"/>
                <a:cs typeface="Times New Roman" panose="02020603050405020304" pitchFamily="18" charset="0"/>
              </a:rPr>
              <a:t>	Custom built </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CCTV solutions		:</a:t>
            </a:r>
            <a:r>
              <a:rPr lang="en-US" sz="1350" dirty="0">
                <a:effectLst/>
                <a:latin typeface="Calibri" panose="020F0502020204030204" pitchFamily="34" charset="0"/>
                <a:ea typeface="Calibri" panose="020F0502020204030204" pitchFamily="34" charset="0"/>
                <a:cs typeface="Times New Roman" panose="02020603050405020304" pitchFamily="18" charset="0"/>
              </a:rPr>
              <a:t> 	Hikvision, Honeywell</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Home &amp;Office Automation	:</a:t>
            </a:r>
            <a:r>
              <a:rPr lang="en-US" sz="1350" dirty="0">
                <a:effectLst/>
                <a:latin typeface="Calibri" panose="020F0502020204030204" pitchFamily="34" charset="0"/>
                <a:ea typeface="Calibri" panose="020F0502020204030204" pitchFamily="34" charset="0"/>
                <a:cs typeface="Times New Roman" panose="02020603050405020304" pitchFamily="18" charset="0"/>
              </a:rPr>
              <a:t> 	Panasonic, Honeywell, ABB, </a:t>
            </a:r>
            <a:r>
              <a:rPr lang="en-US" sz="1350" dirty="0" err="1">
                <a:effectLst/>
                <a:latin typeface="Calibri" panose="020F0502020204030204" pitchFamily="34" charset="0"/>
                <a:ea typeface="Calibri" panose="020F0502020204030204" pitchFamily="34" charset="0"/>
                <a:cs typeface="Times New Roman" panose="02020603050405020304" pitchFamily="18" charset="0"/>
              </a:rPr>
              <a:t>Fibaro</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46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EPABX systems		: 	</a:t>
            </a:r>
            <a:r>
              <a:rPr lang="en-US" sz="1350" dirty="0">
                <a:effectLst/>
                <a:latin typeface="Calibri" panose="020F0502020204030204" pitchFamily="34" charset="0"/>
                <a:ea typeface="Calibri" panose="020F0502020204030204" pitchFamily="34" charset="0"/>
                <a:cs typeface="Times New Roman" panose="02020603050405020304" pitchFamily="18" charset="0"/>
              </a:rPr>
              <a:t>Custom built</a:t>
            </a:r>
            <a:r>
              <a:rPr lang="en-US" sz="1350" b="1"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a:effectLst/>
                <a:latin typeface="Calibri" panose="020F0502020204030204" pitchFamily="34" charset="0"/>
                <a:ea typeface="Calibri" panose="020F0502020204030204" pitchFamily="34" charset="0"/>
                <a:cs typeface="Times New Roman" panose="02020603050405020304" pitchFamily="18" charset="0"/>
              </a:rPr>
              <a:t>any make</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46000"/>
              </a:lnSpc>
              <a:spcAft>
                <a:spcPts val="100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Large and small display solutions, </a:t>
            </a:r>
          </a:p>
          <a:p>
            <a:pPr algn="ctr">
              <a:lnSpc>
                <a:spcPct val="46000"/>
              </a:lnSpc>
              <a:spcAft>
                <a:spcPts val="1000"/>
              </a:spcAft>
            </a:pPr>
            <a:r>
              <a:rPr lang="en-US" sz="1350" dirty="0">
                <a:effectLst/>
                <a:latin typeface="Calibri" panose="020F0502020204030204" pitchFamily="34" charset="0"/>
                <a:ea typeface="Calibri" panose="020F0502020204030204" pitchFamily="34" charset="0"/>
                <a:cs typeface="Times New Roman" panose="02020603050405020304" pitchFamily="18" charset="0"/>
              </a:rPr>
              <a:t>Projectors for homes and offices, Audio Video solutions</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BC0FA3A-221A-40BF-820E-33201EB1F8E9}"/>
              </a:ext>
            </a:extLst>
          </p:cNvPr>
          <p:cNvSpPr txBox="1"/>
          <p:nvPr/>
        </p:nvSpPr>
        <p:spPr>
          <a:xfrm>
            <a:off x="64225" y="4212678"/>
            <a:ext cx="6886483" cy="2528897"/>
          </a:xfrm>
          <a:prstGeom prst="rect">
            <a:avLst/>
          </a:prstGeom>
          <a:blipFill>
            <a:blip r:embed="rId19"/>
            <a:tile tx="0" ty="0" sx="100000" sy="100000" flip="none" algn="tl"/>
          </a:blipFill>
        </p:spPr>
        <p:txBody>
          <a:bodyPr wrap="square" rtlCol="0">
            <a:spAutoFit/>
          </a:bodyPr>
          <a:lstStyle/>
          <a:p>
            <a:pPr>
              <a:spcAft>
                <a:spcPts val="1000"/>
              </a:spcAft>
            </a:pPr>
            <a:r>
              <a:rPr lang="en-US" sz="1250" b="1" dirty="0">
                <a:effectLst/>
                <a:latin typeface="Calibri" panose="020F0502020204030204" pitchFamily="34" charset="0"/>
                <a:ea typeface="Calibri" panose="020F0502020204030204" pitchFamily="34" charset="0"/>
                <a:cs typeface="Times New Roman" panose="02020603050405020304" pitchFamily="18" charset="0"/>
              </a:rPr>
              <a:t>We are authorized dealers for MTI (Metal Tubes India) through which we supply  </a:t>
            </a:r>
            <a:r>
              <a:rPr lang="en-US" sz="1250" b="1" dirty="0" err="1">
                <a:effectLst/>
                <a:latin typeface="Calibri" panose="020F0502020204030204" pitchFamily="34" charset="0"/>
                <a:ea typeface="Calibri" panose="020F0502020204030204" pitchFamily="34" charset="0"/>
                <a:cs typeface="Times New Roman" panose="02020603050405020304" pitchFamily="18" charset="0"/>
              </a:rPr>
              <a:t>Wao</a:t>
            </a:r>
            <a:r>
              <a:rPr lang="en-US" sz="1250" b="1" dirty="0">
                <a:effectLst/>
                <a:latin typeface="Calibri" panose="020F0502020204030204" pitchFamily="34" charset="0"/>
                <a:ea typeface="Calibri" panose="020F0502020204030204" pitchFamily="34" charset="0"/>
                <a:cs typeface="Times New Roman" panose="02020603050405020304" pitchFamily="18" charset="0"/>
              </a:rPr>
              <a:t>-loc  make Instrumentation pipes, tubes and fittings. Some of the products in the range available are as below</a:t>
            </a:r>
            <a:endParaRPr lang="en-IN" sz="1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50" dirty="0">
                <a:effectLst/>
                <a:latin typeface="Calibri" panose="020F0502020204030204" pitchFamily="34" charset="0"/>
                <a:ea typeface="Calibri" panose="020F0502020204030204" pitchFamily="34" charset="0"/>
                <a:cs typeface="Times New Roman" panose="02020603050405020304" pitchFamily="18" charset="0"/>
              </a:rPr>
              <a:t>Instrumentation SS male and female connector/Union/Tee/Elbow/long reducer/port connection size 1/8” -1” (Inch), 3 mm -25mm (Metric)</a:t>
            </a:r>
            <a:endParaRPr lang="en-IN" sz="1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50" dirty="0" err="1">
                <a:effectLst/>
                <a:latin typeface="Calibri" panose="020F0502020204030204" pitchFamily="34" charset="0"/>
                <a:ea typeface="Calibri" panose="020F0502020204030204" pitchFamily="34" charset="0"/>
                <a:cs typeface="Times New Roman" panose="02020603050405020304" pitchFamily="18" charset="0"/>
              </a:rPr>
              <a:t>Wao</a:t>
            </a:r>
            <a:r>
              <a:rPr lang="en-US" sz="1250" dirty="0">
                <a:effectLst/>
                <a:latin typeface="Calibri" panose="020F0502020204030204" pitchFamily="34" charset="0"/>
                <a:ea typeface="Calibri" panose="020F0502020204030204" pitchFamily="34" charset="0"/>
                <a:cs typeface="Times New Roman" panose="02020603050405020304" pitchFamily="18" charset="0"/>
              </a:rPr>
              <a:t>- Loc make Instrumentation valves like needle valve/Ball valve/Bleed valve from size 1/8” – 2”</a:t>
            </a:r>
            <a:endParaRPr lang="en-IN" sz="1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50" dirty="0" err="1">
                <a:effectLst/>
                <a:latin typeface="Calibri" panose="020F0502020204030204" pitchFamily="34" charset="0"/>
                <a:ea typeface="Calibri" panose="020F0502020204030204" pitchFamily="34" charset="0"/>
                <a:cs typeface="Times New Roman" panose="02020603050405020304" pitchFamily="18" charset="0"/>
              </a:rPr>
              <a:t>Wao</a:t>
            </a:r>
            <a:r>
              <a:rPr lang="en-US" sz="1250" dirty="0">
                <a:effectLst/>
                <a:latin typeface="Calibri" panose="020F0502020204030204" pitchFamily="34" charset="0"/>
                <a:ea typeface="Calibri" panose="020F0502020204030204" pitchFamily="34" charset="0"/>
                <a:cs typeface="Times New Roman" panose="02020603050405020304" pitchFamily="18" charset="0"/>
              </a:rPr>
              <a:t>-Loc make Instrumentation manifolds 2 way manifolds/3 way manifolds/5 way manifold (Straight/Angle/Extended/T/ H types) </a:t>
            </a:r>
            <a:endParaRPr lang="en-IN" sz="1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50" dirty="0">
                <a:effectLst/>
                <a:latin typeface="Calibri" panose="020F0502020204030204" pitchFamily="34" charset="0"/>
                <a:ea typeface="Calibri" panose="020F0502020204030204" pitchFamily="34" charset="0"/>
                <a:cs typeface="Times New Roman" panose="02020603050405020304" pitchFamily="18" charset="0"/>
              </a:rPr>
              <a:t>Air manifolds and condensate pots, size 1/2 “- 6”</a:t>
            </a:r>
            <a:endParaRPr lang="en-IN" sz="1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50" dirty="0" err="1">
                <a:effectLst/>
                <a:latin typeface="Calibri" panose="020F0502020204030204" pitchFamily="34" charset="0"/>
                <a:ea typeface="Calibri" panose="020F0502020204030204" pitchFamily="34" charset="0"/>
                <a:cs typeface="Times New Roman" panose="02020603050405020304" pitchFamily="18" charset="0"/>
              </a:rPr>
              <a:t>Wao</a:t>
            </a:r>
            <a:r>
              <a:rPr lang="en-US" sz="1250" dirty="0">
                <a:effectLst/>
                <a:latin typeface="Calibri" panose="020F0502020204030204" pitchFamily="34" charset="0"/>
                <a:ea typeface="Calibri" panose="020F0502020204030204" pitchFamily="34" charset="0"/>
                <a:cs typeface="Times New Roman" panose="02020603050405020304" pitchFamily="18" charset="0"/>
              </a:rPr>
              <a:t>- Loc make Thermowells, Straight/Taper/Vertical from size 1/4 “ – 4”</a:t>
            </a:r>
            <a:endParaRPr lang="en-IN" sz="1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250" dirty="0">
                <a:effectLst/>
                <a:latin typeface="Calibri" panose="020F0502020204030204" pitchFamily="34" charset="0"/>
                <a:ea typeface="Calibri" panose="020F0502020204030204" pitchFamily="34" charset="0"/>
                <a:cs typeface="Times New Roman" panose="02020603050405020304" pitchFamily="18" charset="0"/>
              </a:rPr>
              <a:t>Brass tube fittings like male connector/Female connectors, Union/Bulkhead Unions/Elbows/Tees/Reducer size1/4 “ – 1” </a:t>
            </a:r>
            <a:endParaRPr lang="en-IN" sz="12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US" sz="1250" dirty="0">
                <a:effectLst/>
                <a:latin typeface="Calibri" panose="020F0502020204030204" pitchFamily="34" charset="0"/>
                <a:ea typeface="Calibri" panose="020F0502020204030204" pitchFamily="34" charset="0"/>
                <a:cs typeface="Times New Roman" panose="02020603050405020304" pitchFamily="18" charset="0"/>
              </a:rPr>
              <a:t> Brass and copper tubes, Straight/coil form with sizes 1/8 “ – 4”</a:t>
            </a:r>
            <a:endParaRPr lang="en-IN" sz="12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D466BEA8-D89B-4398-A68C-105B9508317B}"/>
              </a:ext>
            </a:extLst>
          </p:cNvPr>
          <p:cNvPicPr>
            <a:picLocks noChangeAspect="1"/>
          </p:cNvPicPr>
          <p:nvPr/>
        </p:nvPicPr>
        <p:blipFill>
          <a:blip r:embed="rId20"/>
          <a:stretch>
            <a:fillRect/>
          </a:stretch>
        </p:blipFill>
        <p:spPr>
          <a:xfrm>
            <a:off x="5702916" y="5844158"/>
            <a:ext cx="1193274" cy="792088"/>
          </a:xfrm>
          <a:prstGeom prst="rect">
            <a:avLst/>
          </a:prstGeom>
        </p:spPr>
      </p:pic>
      <p:sp>
        <p:nvSpPr>
          <p:cNvPr id="10" name="TextBox 9">
            <a:extLst>
              <a:ext uri="{FF2B5EF4-FFF2-40B4-BE49-F238E27FC236}">
                <a16:creationId xmlns:a16="http://schemas.microsoft.com/office/drawing/2014/main" id="{C9D045AE-C1AF-4156-983E-5506B30C5331}"/>
              </a:ext>
            </a:extLst>
          </p:cNvPr>
          <p:cNvSpPr txBox="1"/>
          <p:nvPr/>
        </p:nvSpPr>
        <p:spPr>
          <a:xfrm>
            <a:off x="2123728" y="3955617"/>
            <a:ext cx="2664296" cy="307777"/>
          </a:xfrm>
          <a:prstGeom prst="rect">
            <a:avLst/>
          </a:prstGeom>
          <a:noFill/>
        </p:spPr>
        <p:txBody>
          <a:bodyPr wrap="square" rtlCol="0">
            <a:spAutoFit/>
          </a:bodyPr>
          <a:lstStyle/>
          <a:p>
            <a:pPr algn="ctr"/>
            <a:r>
              <a:rPr lang="en-US" sz="1400" b="1" dirty="0"/>
              <a:t>DEALERSHIP</a:t>
            </a:r>
            <a:endParaRPr lang="en-IN" sz="1400" b="1" dirty="0"/>
          </a:p>
        </p:txBody>
      </p:sp>
    </p:spTree>
    <p:extLst>
      <p:ext uri="{BB962C8B-B14F-4D97-AF65-F5344CB8AC3E}">
        <p14:creationId xmlns:p14="http://schemas.microsoft.com/office/powerpoint/2010/main" val="20026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6929455" y="5572139"/>
            <a:ext cx="2214546" cy="1285861"/>
          </a:xfrm>
          <a:prstGeom prst="rect">
            <a:avLst/>
          </a:prstGeom>
          <a:noFill/>
          <a:ln w="9525">
            <a:noFill/>
            <a:miter lim="800000"/>
            <a:headEnd/>
            <a:tailEnd/>
          </a:ln>
          <a:effectLst/>
        </p:spPr>
      </p:pic>
      <p:sp>
        <p:nvSpPr>
          <p:cNvPr id="2" name="Rectangle 1"/>
          <p:cNvSpPr/>
          <p:nvPr/>
        </p:nvSpPr>
        <p:spPr>
          <a:xfrm>
            <a:off x="0" y="0"/>
            <a:ext cx="7308304" cy="7647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IN" sz="3200" b="1" dirty="0">
                <a:solidFill>
                  <a:schemeClr val="bg1"/>
                </a:solidFill>
                <a:latin typeface="Calibri" pitchFamily="34" charset="0"/>
                <a:ea typeface="Times New Roman" pitchFamily="18" charset="0"/>
                <a:cs typeface="Times New Roman" pitchFamily="18" charset="0"/>
              </a:rPr>
              <a:t>Mechanical </a:t>
            </a:r>
            <a:endParaRPr lang="en-US" sz="3200" b="1" dirty="0">
              <a:solidFill>
                <a:schemeClr val="bg1"/>
              </a:solidFill>
              <a:latin typeface="Calibri" pitchFamily="34" charset="0"/>
              <a:ea typeface="Times New Roman" pitchFamily="18" charset="0"/>
              <a:cs typeface="Times New Roman" pitchFamily="18" charset="0"/>
            </a:endParaRPr>
          </a:p>
        </p:txBody>
      </p:sp>
      <p:pic>
        <p:nvPicPr>
          <p:cNvPr id="7" name="Picture 9"/>
          <p:cNvPicPr>
            <a:picLocks noChangeAspect="1" noChangeArrowheads="1"/>
          </p:cNvPicPr>
          <p:nvPr/>
        </p:nvPicPr>
        <p:blipFill>
          <a:blip r:embed="rId4"/>
          <a:srcRect/>
          <a:stretch>
            <a:fillRect/>
          </a:stretch>
        </p:blipFill>
        <p:spPr bwMode="auto">
          <a:xfrm>
            <a:off x="7328571" y="78636"/>
            <a:ext cx="1766367" cy="686068"/>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9C19AC38-D6C7-4F13-B452-729A6023EA5F}"/>
              </a:ext>
            </a:extLst>
          </p:cNvPr>
          <p:cNvPicPr>
            <a:picLocks noChangeAspect="1"/>
          </p:cNvPicPr>
          <p:nvPr/>
        </p:nvPicPr>
        <p:blipFill>
          <a:blip r:embed="rId5"/>
          <a:stretch>
            <a:fillRect/>
          </a:stretch>
        </p:blipFill>
        <p:spPr>
          <a:xfrm>
            <a:off x="7094795" y="903686"/>
            <a:ext cx="973948" cy="686068"/>
          </a:xfrm>
          <a:prstGeom prst="rect">
            <a:avLst/>
          </a:prstGeom>
        </p:spPr>
      </p:pic>
      <p:pic>
        <p:nvPicPr>
          <p:cNvPr id="2050" name="Picture 2">
            <a:extLst>
              <a:ext uri="{FF2B5EF4-FFF2-40B4-BE49-F238E27FC236}">
                <a16:creationId xmlns:a16="http://schemas.microsoft.com/office/drawing/2014/main" id="{E65AAB9C-1712-4019-9259-823AE3A410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4740" y="815898"/>
            <a:ext cx="997069" cy="8179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00BCD90-A72E-42F4-9585-5A629BA315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9704" y="1604159"/>
            <a:ext cx="1433744" cy="5734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1252242-8ECD-4497-8F90-1F6865257E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111" y="3827758"/>
            <a:ext cx="945566" cy="9197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F4C777C-7316-404D-8783-221B03244F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3557" y="4742057"/>
            <a:ext cx="1098076" cy="7647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859973F-A910-4B81-B2D4-AD195D0D7FF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8134" y="3784789"/>
            <a:ext cx="888594" cy="9118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8EACC025-A5F2-4FCE-96A8-8EB7DC2557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3452" y="2124677"/>
            <a:ext cx="1259822" cy="75589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EAC39669-1FD6-4F6F-89EF-7027BBD995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6552" y="5468202"/>
            <a:ext cx="1265189" cy="110837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63BDA53D-D863-46F1-B280-DF85EF08B27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6388" y="2802911"/>
            <a:ext cx="973949" cy="579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E995ED-E1D5-495B-B4E2-32BC70351E69}"/>
              </a:ext>
            </a:extLst>
          </p:cNvPr>
          <p:cNvSpPr txBox="1"/>
          <p:nvPr/>
        </p:nvSpPr>
        <p:spPr>
          <a:xfrm>
            <a:off x="66992" y="819887"/>
            <a:ext cx="6991805" cy="2537105"/>
          </a:xfrm>
          <a:prstGeom prst="rect">
            <a:avLst/>
          </a:prstGeom>
          <a:blipFill>
            <a:blip r:embed="rId14"/>
            <a:tile tx="0" ty="0" sx="100000" sy="100000" flip="none" algn="tl"/>
          </a:blipFill>
        </p:spPr>
        <p:txBody>
          <a:bodyPr wrap="square" rtlCol="0">
            <a:spAutoFit/>
          </a:bodyPr>
          <a:lstStyle/>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Bearings		:</a:t>
            </a:r>
            <a:r>
              <a:rPr lang="en-US" sz="1350" dirty="0">
                <a:effectLst/>
                <a:latin typeface="Calibri" panose="020F0502020204030204" pitchFamily="34" charset="0"/>
                <a:ea typeface="Calibri" panose="020F0502020204030204" pitchFamily="34" charset="0"/>
                <a:cs typeface="Times New Roman" panose="02020603050405020304" pitchFamily="18" charset="0"/>
              </a:rPr>
              <a:t> 	FAG and SKF</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Tools and tackles		:</a:t>
            </a:r>
            <a:r>
              <a:rPr lang="en-US" sz="1350" dirty="0">
                <a:effectLst/>
                <a:latin typeface="Calibri" panose="020F0502020204030204" pitchFamily="34" charset="0"/>
                <a:ea typeface="Calibri" panose="020F0502020204030204" pitchFamily="34" charset="0"/>
                <a:cs typeface="Times New Roman" panose="02020603050405020304" pitchFamily="18" charset="0"/>
              </a:rPr>
              <a:t> 	Stanley</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CPVC pipes and fittings	:</a:t>
            </a:r>
            <a:r>
              <a:rPr lang="en-US" sz="1350" dirty="0">
                <a:effectLst/>
                <a:latin typeface="Calibri" panose="020F0502020204030204" pitchFamily="34" charset="0"/>
                <a:ea typeface="Calibri" panose="020F0502020204030204" pitchFamily="34" charset="0"/>
                <a:cs typeface="Times New Roman" panose="02020603050405020304" pitchFamily="18" charset="0"/>
              </a:rPr>
              <a:t> 	Astral, Supreme</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Pipes                        		: </a:t>
            </a:r>
            <a:r>
              <a:rPr lang="en-US" sz="1350" dirty="0">
                <a:effectLst/>
                <a:latin typeface="Calibri" panose="020F0502020204030204" pitchFamily="34" charset="0"/>
                <a:ea typeface="Calibri" panose="020F0502020204030204" pitchFamily="34" charset="0"/>
                <a:cs typeface="Times New Roman" panose="02020603050405020304" pitchFamily="18" charset="0"/>
              </a:rPr>
              <a:t>	MS and SS </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Clean room SS fittings</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b="1"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a:effectLst/>
                <a:latin typeface="Calibri" panose="020F0502020204030204" pitchFamily="34" charset="0"/>
                <a:ea typeface="Calibri" panose="020F0502020204030204" pitchFamily="34" charset="0"/>
                <a:cs typeface="Times New Roman" panose="02020603050405020304" pitchFamily="18" charset="0"/>
              </a:rPr>
              <a:t>	Custom built as per drawings</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Gear boxes	</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b="1" dirty="0">
                <a:effectLst/>
                <a:latin typeface="Calibri" panose="020F0502020204030204" pitchFamily="34" charset="0"/>
                <a:ea typeface="Calibri" panose="020F0502020204030204" pitchFamily="34" charset="0"/>
                <a:cs typeface="Times New Roman" panose="02020603050405020304" pitchFamily="18" charset="0"/>
              </a:rPr>
              <a:t>:</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err="1">
                <a:effectLst/>
                <a:latin typeface="Calibri" panose="020F0502020204030204" pitchFamily="34" charset="0"/>
                <a:ea typeface="Calibri" panose="020F0502020204030204" pitchFamily="34" charset="0"/>
                <a:cs typeface="Times New Roman" panose="02020603050405020304" pitchFamily="18" charset="0"/>
              </a:rPr>
              <a:t>Bonfiglioli</a:t>
            </a:r>
            <a:r>
              <a:rPr lang="en-US" sz="1350" dirty="0">
                <a:effectLst/>
                <a:latin typeface="Calibri" panose="020F0502020204030204" pitchFamily="34" charset="0"/>
                <a:ea typeface="Calibri" panose="020F0502020204030204" pitchFamily="34" charset="0"/>
                <a:cs typeface="Times New Roman" panose="02020603050405020304" pitchFamily="18" charset="0"/>
              </a:rPr>
              <a:t>, Shanti Gear boxes</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Valves with actuators	: </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err="1">
                <a:effectLst/>
                <a:latin typeface="Calibri" panose="020F0502020204030204" pitchFamily="34" charset="0"/>
                <a:ea typeface="Calibri" panose="020F0502020204030204" pitchFamily="34" charset="0"/>
                <a:cs typeface="Times New Roman" panose="02020603050405020304" pitchFamily="18" charset="0"/>
              </a:rPr>
              <a:t>Audco</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err="1">
                <a:effectLst/>
                <a:latin typeface="Calibri" panose="020F0502020204030204" pitchFamily="34" charset="0"/>
                <a:ea typeface="Calibri" panose="020F0502020204030204" pitchFamily="34" charset="0"/>
                <a:cs typeface="Times New Roman" panose="02020603050405020304" pitchFamily="18" charset="0"/>
              </a:rPr>
              <a:t>Valco</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err="1">
                <a:effectLst/>
                <a:latin typeface="Calibri" panose="020F0502020204030204" pitchFamily="34" charset="0"/>
                <a:ea typeface="Calibri" panose="020F0502020204030204" pitchFamily="34" charset="0"/>
                <a:cs typeface="Times New Roman" panose="02020603050405020304" pitchFamily="18" charset="0"/>
              </a:rPr>
              <a:t>Aeri</a:t>
            </a:r>
            <a:r>
              <a:rPr lang="en-US" sz="1350" dirty="0">
                <a:effectLst/>
                <a:latin typeface="Calibri" panose="020F0502020204030204" pitchFamily="34" charset="0"/>
                <a:ea typeface="Calibri" panose="020F0502020204030204" pitchFamily="34" charset="0"/>
                <a:cs typeface="Times New Roman" panose="02020603050405020304" pitchFamily="18" charset="0"/>
              </a:rPr>
              <a:t>, Samson</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Pumps 	</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b="1"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a:effectLst/>
                <a:latin typeface="Calibri" panose="020F0502020204030204" pitchFamily="34" charset="0"/>
                <a:ea typeface="Calibri" panose="020F0502020204030204" pitchFamily="34" charset="0"/>
                <a:cs typeface="Times New Roman" panose="02020603050405020304" pitchFamily="18" charset="0"/>
              </a:rPr>
              <a:t>	Kirloskar, </a:t>
            </a:r>
            <a:r>
              <a:rPr lang="en-US" sz="1350" dirty="0" err="1">
                <a:effectLst/>
                <a:latin typeface="Calibri" panose="020F0502020204030204" pitchFamily="34" charset="0"/>
                <a:ea typeface="Calibri" panose="020F0502020204030204" pitchFamily="34" charset="0"/>
                <a:cs typeface="Times New Roman" panose="02020603050405020304" pitchFamily="18" charset="0"/>
              </a:rPr>
              <a:t>Wilo</a:t>
            </a:r>
            <a:r>
              <a:rPr lang="en-US" sz="1350" dirty="0">
                <a:effectLst/>
                <a:latin typeface="Calibri" panose="020F0502020204030204" pitchFamily="34" charset="0"/>
                <a:ea typeface="Calibri" panose="020F0502020204030204" pitchFamily="34" charset="0"/>
                <a:cs typeface="Times New Roman" panose="02020603050405020304" pitchFamily="18" charset="0"/>
              </a:rPr>
              <a:t> Mather and </a:t>
            </a:r>
            <a:r>
              <a:rPr lang="en-US" sz="1350" dirty="0" err="1">
                <a:effectLst/>
                <a:latin typeface="Calibri" panose="020F0502020204030204" pitchFamily="34" charset="0"/>
                <a:ea typeface="Calibri" panose="020F0502020204030204" pitchFamily="34" charset="0"/>
                <a:cs typeface="Times New Roman" panose="02020603050405020304" pitchFamily="18" charset="0"/>
              </a:rPr>
              <a:t>platt</a:t>
            </a:r>
            <a:r>
              <a:rPr lang="en-US" sz="1350" dirty="0">
                <a:effectLst/>
                <a:latin typeface="Calibri" panose="020F0502020204030204" pitchFamily="34" charset="0"/>
                <a:ea typeface="Calibri" panose="020F0502020204030204" pitchFamily="34" charset="0"/>
                <a:cs typeface="Times New Roman" panose="02020603050405020304" pitchFamily="18" charset="0"/>
              </a:rPr>
              <a:t>, Grundfos</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Glass enclosures	</a:t>
            </a:r>
            <a:r>
              <a:rPr lang="en-US" sz="1350" dirty="0">
                <a:effectLst/>
                <a:latin typeface="Calibri" panose="020F0502020204030204" pitchFamily="34" charset="0"/>
                <a:ea typeface="Calibri" panose="020F0502020204030204" pitchFamily="34" charset="0"/>
                <a:cs typeface="Times New Roman" panose="02020603050405020304" pitchFamily="18" charset="0"/>
              </a:rPr>
              <a:t>	</a:t>
            </a:r>
            <a:r>
              <a:rPr lang="en-US" sz="1350" b="1" dirty="0">
                <a:effectLst/>
                <a:latin typeface="Calibri" panose="020F0502020204030204" pitchFamily="34" charset="0"/>
                <a:ea typeface="Calibri" panose="020F0502020204030204" pitchFamily="34" charset="0"/>
                <a:cs typeface="Times New Roman" panose="02020603050405020304" pitchFamily="18" charset="0"/>
              </a:rPr>
              <a:t>:</a:t>
            </a:r>
            <a:r>
              <a:rPr lang="en-US" sz="1350" dirty="0">
                <a:effectLst/>
                <a:latin typeface="Calibri" panose="020F0502020204030204" pitchFamily="34" charset="0"/>
                <a:ea typeface="Calibri" panose="020F0502020204030204" pitchFamily="34" charset="0"/>
                <a:cs typeface="Times New Roman" panose="02020603050405020304" pitchFamily="18" charset="0"/>
              </a:rPr>
              <a:t>	HAFELE</a:t>
            </a:r>
          </a:p>
          <a:p>
            <a:pPr indent="457200">
              <a:lnSpc>
                <a:spcPct val="50000"/>
              </a:lnSpc>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Fittings 		</a:t>
            </a:r>
            <a:r>
              <a:rPr lang="en-US" sz="1350" dirty="0">
                <a:effectLst/>
                <a:latin typeface="Calibri" panose="020F0502020204030204" pitchFamily="34" charset="0"/>
                <a:ea typeface="Calibri" panose="020F0502020204030204" pitchFamily="34" charset="0"/>
                <a:cs typeface="Times New Roman" panose="02020603050405020304" pitchFamily="18" charset="0"/>
              </a:rPr>
              <a:t>:	All types of pipe fittings like </a:t>
            </a:r>
            <a:r>
              <a:rPr lang="en-US" sz="1350" dirty="0">
                <a:latin typeface="Calibri" panose="020F0502020204030204" pitchFamily="34" charset="0"/>
                <a:ea typeface="Calibri" panose="020F0502020204030204" pitchFamily="34" charset="0"/>
                <a:cs typeface="Times New Roman" panose="02020603050405020304" pitchFamily="18" charset="0"/>
              </a:rPr>
              <a:t>Flanges , elbows,      </a:t>
            </a:r>
            <a:endParaRPr lang="en-IN" sz="13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50000"/>
              </a:lnSpc>
              <a:spcAft>
                <a:spcPts val="1000"/>
              </a:spcAft>
            </a:pPr>
            <a:r>
              <a:rPr lang="en-IN" sz="1350" dirty="0"/>
              <a:t>                                                                            ball valves , nut &amp; bolts in MS &amp; SS</a:t>
            </a:r>
          </a:p>
        </p:txBody>
      </p:sp>
      <p:sp>
        <p:nvSpPr>
          <p:cNvPr id="16" name="TextBox 15">
            <a:extLst>
              <a:ext uri="{FF2B5EF4-FFF2-40B4-BE49-F238E27FC236}">
                <a16:creationId xmlns:a16="http://schemas.microsoft.com/office/drawing/2014/main" id="{6E263AAC-B657-407E-8132-9197BAB949FA}"/>
              </a:ext>
            </a:extLst>
          </p:cNvPr>
          <p:cNvSpPr txBox="1"/>
          <p:nvPr/>
        </p:nvSpPr>
        <p:spPr>
          <a:xfrm>
            <a:off x="43762" y="3686629"/>
            <a:ext cx="7081141" cy="2977738"/>
          </a:xfrm>
          <a:prstGeom prst="rect">
            <a:avLst/>
          </a:prstGeom>
          <a:blipFill>
            <a:blip r:embed="rId15"/>
            <a:tile tx="0" ty="0" sx="100000" sy="100000" flip="none" algn="tl"/>
          </a:blipFill>
        </p:spPr>
        <p:txBody>
          <a:bodyPr wrap="square" rtlCol="0">
            <a:spAutoFit/>
          </a:bodyPr>
          <a:lstStyle/>
          <a:p>
            <a:pPr>
              <a:lnSpc>
                <a:spcPct val="50000"/>
              </a:lnSpc>
              <a:spcAft>
                <a:spcPts val="10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                            We are authorized dealers for MTI (Metal Tubes India) for the southern region in </a:t>
            </a:r>
          </a:p>
          <a:p>
            <a:pPr>
              <a:lnSpc>
                <a:spcPct val="50000"/>
              </a:lnSpc>
              <a:spcAft>
                <a:spcPts val="1000"/>
              </a:spcAft>
            </a:pPr>
            <a:r>
              <a:rPr lang="en-US" sz="1300" b="1" dirty="0">
                <a:latin typeface="Calibri" panose="020F0502020204030204" pitchFamily="34" charset="0"/>
                <a:ea typeface="Calibri" panose="020F0502020204030204" pitchFamily="34" charset="0"/>
                <a:cs typeface="Times New Roman" panose="02020603050405020304" pitchFamily="18" charset="0"/>
              </a:rPr>
              <a:t>	     India.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MTI is a known brand for ferrous and non-ferrous metal tubes and pipes. </a:t>
            </a:r>
          </a:p>
          <a:p>
            <a:pPr>
              <a:lnSpc>
                <a:spcPct val="50000"/>
              </a:lnSpc>
              <a:spcAft>
                <a:spcPts val="1000"/>
              </a:spcAft>
            </a:pPr>
            <a:r>
              <a:rPr lang="en-US" sz="1300" b="1" dirty="0">
                <a:latin typeface="Calibri" panose="020F0502020204030204" pitchFamily="34" charset="0"/>
                <a:ea typeface="Calibri" panose="020F0502020204030204" pitchFamily="34" charset="0"/>
                <a:cs typeface="Times New Roman" panose="02020603050405020304" pitchFamily="18" charset="0"/>
              </a:rPr>
              <a:t>	    </a:t>
            </a:r>
            <a:r>
              <a:rPr lang="en-US" sz="1300" b="1" dirty="0">
                <a:effectLst/>
                <a:latin typeface="Calibri" panose="020F0502020204030204" pitchFamily="34" charset="0"/>
                <a:ea typeface="Calibri" panose="020F0502020204030204" pitchFamily="34" charset="0"/>
                <a:cs typeface="Times New Roman" panose="02020603050405020304" pitchFamily="18" charset="0"/>
              </a:rPr>
              <a:t> Some of the products in the range available are as below</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Seamless/ ERW  tubes in SS/CS/AS/DS/NS MOC  with size 1/8” OD – 2” OD</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Seamless/ERW/EFW pipes  in SS/CS/AS/DS/NS  MOC with size  1/2 “ NB – 48 “ NB</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300" dirty="0" err="1">
                <a:effectLst/>
                <a:latin typeface="Calibri" panose="020F0502020204030204" pitchFamily="34" charset="0"/>
                <a:ea typeface="Calibri" panose="020F0502020204030204" pitchFamily="34" charset="0"/>
                <a:cs typeface="Times New Roman" panose="02020603050405020304" pitchFamily="18" charset="0"/>
              </a:rPr>
              <a:t>Wao</a:t>
            </a:r>
            <a:r>
              <a:rPr lang="en-US" sz="1300" dirty="0">
                <a:effectLst/>
                <a:latin typeface="Calibri" panose="020F0502020204030204" pitchFamily="34" charset="0"/>
                <a:ea typeface="Calibri" panose="020F0502020204030204" pitchFamily="34" charset="0"/>
                <a:cs typeface="Times New Roman" panose="02020603050405020304" pitchFamily="18" charset="0"/>
              </a:rPr>
              <a:t>- Loc make Thermowells, Straight/Taper/Vertical in SS/CS/AS/DS/NS MOC from size 1/4 “ – 4”</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Monoflange Double block and bleed valves in SS/CS/AS/DS/NS MOC with  size15 NB-150 NB (Flanged end) and 8 NB-50 NB (Threaded end)</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Butt weld fittings: Elbow T, Reducer, cross, stub end in SS/AS/SS/DS/NS MOC size 1/2 “- 48 “ NB</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Forged fittings: </a:t>
            </a:r>
            <a:r>
              <a:rPr lang="en-US" sz="1300" dirty="0">
                <a:latin typeface="Calibri" panose="020F0502020204030204" pitchFamily="34" charset="0"/>
                <a:ea typeface="Calibri" panose="020F0502020204030204" pitchFamily="34" charset="0"/>
                <a:cs typeface="Times New Roman" panose="02020603050405020304" pitchFamily="18" charset="0"/>
              </a:rPr>
              <a:t>W</a:t>
            </a:r>
            <a:r>
              <a:rPr lang="en-US" sz="1300" dirty="0">
                <a:effectLst/>
                <a:latin typeface="Calibri" panose="020F0502020204030204" pitchFamily="34" charset="0"/>
                <a:ea typeface="Calibri" panose="020F0502020204030204" pitchFamily="34" charset="0"/>
                <a:cs typeface="Times New Roman" panose="02020603050405020304" pitchFamily="18" charset="0"/>
              </a:rPr>
              <a:t>eld-neck, slip-on, Lap joint, Socket weld, Elbows, Cross, Tees, couplings, Caps   1/2 “ -4”</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SS/CS/AS/DS/NS  Flanges  1/2 “ – 24”,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weldneck</a:t>
            </a:r>
            <a:r>
              <a:rPr lang="en-US" sz="1300" dirty="0">
                <a:effectLst/>
                <a:latin typeface="Calibri" panose="020F0502020204030204" pitchFamily="34" charset="0"/>
                <a:ea typeface="Calibri" panose="020F0502020204030204" pitchFamily="34" charset="0"/>
                <a:cs typeface="Times New Roman" panose="02020603050405020304" pitchFamily="18" charset="0"/>
              </a:rPr>
              <a:t>/Blind/</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Slipon</a:t>
            </a:r>
            <a:r>
              <a:rPr lang="en-US" sz="1300" dirty="0">
                <a:effectLst/>
                <a:latin typeface="Calibri" panose="020F0502020204030204" pitchFamily="34" charset="0"/>
                <a:ea typeface="Calibri" panose="020F0502020204030204" pitchFamily="34" charset="0"/>
                <a:cs typeface="Times New Roman" panose="02020603050405020304" pitchFamily="18" charset="0"/>
              </a:rPr>
              <a:t>/Flat face/threaded and others</a:t>
            </a:r>
            <a:endParaRPr lang="en-IN"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SS/CS/AS/DS/NS Gate/Globe/Check/Manifold type/Y type/Angle valves from size 1/2 “ NB – 48” NB</a:t>
            </a:r>
            <a:endParaRPr lang="en-IN" dirty="0"/>
          </a:p>
        </p:txBody>
      </p:sp>
      <p:pic>
        <p:nvPicPr>
          <p:cNvPr id="28" name="Picture 27">
            <a:extLst>
              <a:ext uri="{FF2B5EF4-FFF2-40B4-BE49-F238E27FC236}">
                <a16:creationId xmlns:a16="http://schemas.microsoft.com/office/drawing/2014/main" id="{6CE957F3-FD38-4CB1-8C7B-D254D7B983C8}"/>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993" y="3710544"/>
            <a:ext cx="885825" cy="609354"/>
          </a:xfrm>
          <a:prstGeom prst="rect">
            <a:avLst/>
          </a:prstGeom>
          <a:noFill/>
          <a:ln>
            <a:noFill/>
          </a:ln>
        </p:spPr>
      </p:pic>
      <p:sp>
        <p:nvSpPr>
          <p:cNvPr id="17" name="TextBox 16">
            <a:extLst>
              <a:ext uri="{FF2B5EF4-FFF2-40B4-BE49-F238E27FC236}">
                <a16:creationId xmlns:a16="http://schemas.microsoft.com/office/drawing/2014/main" id="{21FD90E4-9265-4694-B11B-7D3DF037527F}"/>
              </a:ext>
            </a:extLst>
          </p:cNvPr>
          <p:cNvSpPr txBox="1"/>
          <p:nvPr/>
        </p:nvSpPr>
        <p:spPr>
          <a:xfrm>
            <a:off x="2139654" y="3379559"/>
            <a:ext cx="2664296" cy="307777"/>
          </a:xfrm>
          <a:prstGeom prst="rect">
            <a:avLst/>
          </a:prstGeom>
          <a:noFill/>
        </p:spPr>
        <p:txBody>
          <a:bodyPr wrap="square" rtlCol="0">
            <a:spAutoFit/>
          </a:bodyPr>
          <a:lstStyle/>
          <a:p>
            <a:pPr algn="ctr"/>
            <a:r>
              <a:rPr lang="en-US" sz="1400" b="1" dirty="0"/>
              <a:t>DEALERSHIP</a:t>
            </a:r>
            <a:endParaRPr lang="en-IN" sz="1400" b="1" dirty="0"/>
          </a:p>
        </p:txBody>
      </p:sp>
    </p:spTree>
    <p:extLst>
      <p:ext uri="{BB962C8B-B14F-4D97-AF65-F5344CB8AC3E}">
        <p14:creationId xmlns:p14="http://schemas.microsoft.com/office/powerpoint/2010/main" val="223982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6929454" y="5615276"/>
            <a:ext cx="2214546" cy="1285861"/>
          </a:xfrm>
          <a:prstGeom prst="rect">
            <a:avLst/>
          </a:prstGeom>
          <a:noFill/>
          <a:ln w="9525">
            <a:noFill/>
            <a:miter lim="800000"/>
            <a:headEnd/>
            <a:tailEnd/>
          </a:ln>
          <a:effectLst/>
        </p:spPr>
      </p:pic>
      <p:sp>
        <p:nvSpPr>
          <p:cNvPr id="2" name="Rectangle 1"/>
          <p:cNvSpPr/>
          <p:nvPr/>
        </p:nvSpPr>
        <p:spPr>
          <a:xfrm>
            <a:off x="0" y="0"/>
            <a:ext cx="7308304" cy="7647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3200" b="1" dirty="0">
                <a:solidFill>
                  <a:schemeClr val="bg1"/>
                </a:solidFill>
                <a:latin typeface="Calibri" pitchFamily="34" charset="0"/>
                <a:ea typeface="Times New Roman" pitchFamily="18" charset="0"/>
                <a:cs typeface="Times New Roman" pitchFamily="18" charset="0"/>
              </a:rPr>
              <a:t>C</a:t>
            </a:r>
            <a:r>
              <a:rPr lang="en-IN" sz="3200" b="1" dirty="0" err="1">
                <a:solidFill>
                  <a:schemeClr val="bg1"/>
                </a:solidFill>
                <a:latin typeface="Calibri" pitchFamily="34" charset="0"/>
                <a:ea typeface="Times New Roman" pitchFamily="18" charset="0"/>
                <a:cs typeface="Times New Roman" pitchFamily="18" charset="0"/>
              </a:rPr>
              <a:t>ivil</a:t>
            </a:r>
            <a:r>
              <a:rPr lang="en-IN" sz="3200" b="1" dirty="0">
                <a:solidFill>
                  <a:schemeClr val="bg1"/>
                </a:solidFill>
                <a:latin typeface="Calibri" pitchFamily="34" charset="0"/>
                <a:ea typeface="Times New Roman" pitchFamily="18" charset="0"/>
                <a:cs typeface="Times New Roman" pitchFamily="18" charset="0"/>
              </a:rPr>
              <a:t> – Industrial AR Tiles</a:t>
            </a:r>
            <a:endParaRPr lang="en-US" sz="3200" b="1" dirty="0">
              <a:solidFill>
                <a:schemeClr val="bg1"/>
              </a:solidFill>
              <a:latin typeface="Calibri" pitchFamily="34" charset="0"/>
              <a:ea typeface="Times New Roman" pitchFamily="18" charset="0"/>
              <a:cs typeface="Times New Roman" pitchFamily="18" charset="0"/>
            </a:endParaRPr>
          </a:p>
        </p:txBody>
      </p:sp>
      <p:pic>
        <p:nvPicPr>
          <p:cNvPr id="7" name="Picture 9"/>
          <p:cNvPicPr>
            <a:picLocks noChangeAspect="1" noChangeArrowheads="1"/>
          </p:cNvPicPr>
          <p:nvPr/>
        </p:nvPicPr>
        <p:blipFill>
          <a:blip r:embed="rId4"/>
          <a:srcRect/>
          <a:stretch>
            <a:fillRect/>
          </a:stretch>
        </p:blipFill>
        <p:spPr bwMode="auto">
          <a:xfrm>
            <a:off x="7328571" y="78636"/>
            <a:ext cx="1766367" cy="686068"/>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104E7FE6-AE09-44CA-9307-EF123870DB6C}"/>
              </a:ext>
            </a:extLst>
          </p:cNvPr>
          <p:cNvPicPr>
            <a:picLocks noChangeAspect="1"/>
          </p:cNvPicPr>
          <p:nvPr/>
        </p:nvPicPr>
        <p:blipFill>
          <a:blip r:embed="rId5">
            <a:alphaModFix amt="29000"/>
          </a:blip>
          <a:stretch>
            <a:fillRect/>
          </a:stretch>
        </p:blipFill>
        <p:spPr>
          <a:xfrm>
            <a:off x="21559" y="727874"/>
            <a:ext cx="9073379" cy="6130126"/>
          </a:xfrm>
          <a:prstGeom prst="rect">
            <a:avLst/>
          </a:prstGeom>
          <a:effectLst>
            <a:outerShdw blurRad="50800" dist="50800" dir="5400000" algn="ctr" rotWithShape="0">
              <a:srgbClr val="000000"/>
            </a:outerShdw>
          </a:effectLst>
        </p:spPr>
      </p:pic>
      <p:sp>
        <p:nvSpPr>
          <p:cNvPr id="5" name="TextBox 4">
            <a:extLst>
              <a:ext uri="{FF2B5EF4-FFF2-40B4-BE49-F238E27FC236}">
                <a16:creationId xmlns:a16="http://schemas.microsoft.com/office/drawing/2014/main" id="{1B2E7A2F-459B-4B95-80FA-A97E70D758AA}"/>
              </a:ext>
            </a:extLst>
          </p:cNvPr>
          <p:cNvSpPr txBox="1"/>
          <p:nvPr/>
        </p:nvSpPr>
        <p:spPr>
          <a:xfrm>
            <a:off x="49062" y="831475"/>
            <a:ext cx="9045876"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scene3d>
            <a:camera prst="orthographicFront"/>
            <a:lightRig rig="threePt" dir="t"/>
          </a:scene3d>
          <a:sp3d>
            <a:bevelT prst="convex"/>
          </a:sp3d>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Worried about Vrooming forklifts, thumping of machines, extreme temperatures, occasional spillage of liquids, oil or acids, continuous heavy pedestrian and hard wheeled trolley traffic?</a:t>
            </a:r>
            <a:endParaRPr lang="en-IN" dirty="0"/>
          </a:p>
        </p:txBody>
      </p:sp>
      <p:pic>
        <p:nvPicPr>
          <p:cNvPr id="6" name="Picture 2">
            <a:extLst>
              <a:ext uri="{FF2B5EF4-FFF2-40B4-BE49-F238E27FC236}">
                <a16:creationId xmlns:a16="http://schemas.microsoft.com/office/drawing/2014/main" id="{D2D34377-6182-41AA-AE4F-66E656285A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750" y="1602352"/>
            <a:ext cx="1891153" cy="8205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51DDD3-5A00-416C-AE0B-2D1CDD107D79}"/>
              </a:ext>
            </a:extLst>
          </p:cNvPr>
          <p:cNvSpPr txBox="1"/>
          <p:nvPr/>
        </p:nvSpPr>
        <p:spPr>
          <a:xfrm>
            <a:off x="49062" y="1814893"/>
            <a:ext cx="2383808" cy="430887"/>
          </a:xfrm>
          <a:prstGeom prst="rect">
            <a:avLst/>
          </a:prstGeom>
          <a:noFill/>
        </p:spPr>
        <p:txBody>
          <a:bodyPr wrap="square" rtlCol="0">
            <a:spAutoFit/>
          </a:bodyPr>
          <a:lstStyle/>
          <a:p>
            <a:r>
              <a:rPr lang="en-US" sz="2200" b="1" dirty="0"/>
              <a:t>One Stop Solution: </a:t>
            </a:r>
            <a:endParaRPr lang="en-IN" sz="2200" b="1" dirty="0"/>
          </a:p>
        </p:txBody>
      </p:sp>
      <p:sp>
        <p:nvSpPr>
          <p:cNvPr id="11" name="TextBox 10">
            <a:extLst>
              <a:ext uri="{FF2B5EF4-FFF2-40B4-BE49-F238E27FC236}">
                <a16:creationId xmlns:a16="http://schemas.microsoft.com/office/drawing/2014/main" id="{F02714E6-2221-469B-B6B5-4D494DC2E505}"/>
              </a:ext>
            </a:extLst>
          </p:cNvPr>
          <p:cNvSpPr txBox="1"/>
          <p:nvPr/>
        </p:nvSpPr>
        <p:spPr>
          <a:xfrm>
            <a:off x="4457439" y="1617044"/>
            <a:ext cx="4536504" cy="707886"/>
          </a:xfrm>
          <a:prstGeom prst="rect">
            <a:avLst/>
          </a:prstGeom>
          <a:noFill/>
        </p:spPr>
        <p:txBody>
          <a:bodyPr wrap="square" rtlCol="0">
            <a:spAutoFit/>
          </a:bodyPr>
          <a:lstStyle/>
          <a:p>
            <a:r>
              <a:rPr lang="en-US" sz="2000" b="1" dirty="0"/>
              <a:t>Designed to withstand extreme demands of process and manufacturing industries</a:t>
            </a:r>
            <a:endParaRPr lang="en-IN" sz="2000" b="1" dirty="0"/>
          </a:p>
        </p:txBody>
      </p:sp>
      <p:sp>
        <p:nvSpPr>
          <p:cNvPr id="13" name="TextBox 12">
            <a:extLst>
              <a:ext uri="{FF2B5EF4-FFF2-40B4-BE49-F238E27FC236}">
                <a16:creationId xmlns:a16="http://schemas.microsoft.com/office/drawing/2014/main" id="{7AC2B292-9D9F-4860-827C-59A5B3B11328}"/>
              </a:ext>
            </a:extLst>
          </p:cNvPr>
          <p:cNvSpPr txBox="1"/>
          <p:nvPr/>
        </p:nvSpPr>
        <p:spPr>
          <a:xfrm>
            <a:off x="36266" y="2702900"/>
            <a:ext cx="4680520" cy="4247317"/>
          </a:xfrm>
          <a:prstGeom prst="rect">
            <a:avLst/>
          </a:prstGeom>
          <a:noFill/>
        </p:spPr>
        <p:txBody>
          <a:bodyPr wrap="square" rtlCol="0">
            <a:spAutoFit/>
          </a:bodyPr>
          <a:lstStyle/>
          <a:p>
            <a:r>
              <a:rPr lang="en-US" sz="1600" b="1" dirty="0">
                <a:solidFill>
                  <a:srgbClr val="FF0000"/>
                </a:solidFill>
              </a:rPr>
              <a:t>Industrial Tiles Features:</a:t>
            </a:r>
          </a:p>
          <a:p>
            <a:endParaRPr lang="en-US" sz="1500" b="1" dirty="0">
              <a:solidFill>
                <a:srgbClr val="FF0000"/>
              </a:solidFill>
            </a:endParaRPr>
          </a:p>
          <a:p>
            <a:pPr marL="285750" indent="-285750">
              <a:buFont typeface="Arial" panose="020B0604020202020204" pitchFamily="34" charset="0"/>
              <a:buChar char="•"/>
            </a:pPr>
            <a:r>
              <a:rPr lang="en-US" sz="1500" b="1" dirty="0"/>
              <a:t>Higher breaking strength</a:t>
            </a:r>
          </a:p>
          <a:p>
            <a:r>
              <a:rPr lang="en-US" sz="1500" b="1" dirty="0">
                <a:effectLst/>
                <a:latin typeface="Calibri" panose="020F0502020204030204" pitchFamily="34" charset="0"/>
                <a:ea typeface="Calibri" panose="020F0502020204030204" pitchFamily="34" charset="0"/>
                <a:cs typeface="Times New Roman" panose="02020603050405020304" pitchFamily="18" charset="0"/>
              </a:rPr>
              <a:t>        1.2 cm : &gt; 2500 N, 1.5 cm : &gt; 4000 N, 2 cm: &gt; 7500 N</a:t>
            </a: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High scratch Resistance Mohs Hardness &gt;7</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High abrasion resistance, deep abrasion volume </a:t>
            </a:r>
          </a:p>
          <a:p>
            <a:r>
              <a:rPr lang="en-US" sz="1500" b="1" dirty="0">
                <a:latin typeface="Calibri" panose="020F0502020204030204" pitchFamily="34" charset="0"/>
                <a:ea typeface="Calibri" panose="020F0502020204030204" pitchFamily="34" charset="0"/>
                <a:cs typeface="Times New Roman" panose="02020603050405020304" pitchFamily="18" charset="0"/>
              </a:rPr>
              <a:t>       Loss &lt;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144 </a:t>
            </a:r>
            <a:r>
              <a:rPr lang="en-US" sz="1500" b="1" dirty="0" err="1">
                <a:effectLst/>
                <a:latin typeface="Calibri" panose="020F0502020204030204" pitchFamily="34" charset="0"/>
                <a:ea typeface="Calibri" panose="020F0502020204030204" pitchFamily="34" charset="0"/>
                <a:cs typeface="Times New Roman" panose="02020603050405020304" pitchFamily="18" charset="0"/>
              </a:rPr>
              <a:t>cu.m</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Matt Finish Skid Resistance floor – Coefficient of Friction&gt; 0.6</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Stain Resistance</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Low water absorption &lt; 0.5%</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Very high shear resistance</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Resistance to heavy duty hard wheel </a:t>
            </a:r>
          </a:p>
          <a:p>
            <a:r>
              <a:rPr lang="en-US" sz="1500" b="1" dirty="0">
                <a:latin typeface="Calibri" panose="020F0502020204030204" pitchFamily="34" charset="0"/>
                <a:ea typeface="Calibri" panose="020F0502020204030204" pitchFamily="34" charset="0"/>
                <a:cs typeface="Times New Roman" panose="02020603050405020304" pitchFamily="18" charset="0"/>
              </a:rPr>
              <a:t>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trolley movement</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Fire proof</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Low maintenance cost</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Service life 10 years</a:t>
            </a:r>
            <a:endParaRPr lang="en-IN" sz="15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Low Shade variation</a:t>
            </a:r>
            <a:r>
              <a:rPr lang="en-US" sz="1500" b="1" dirty="0"/>
              <a:t> </a:t>
            </a:r>
            <a:r>
              <a:rPr lang="en-US" sz="1500" dirty="0"/>
              <a:t> </a:t>
            </a:r>
            <a:endParaRPr lang="en-IN" sz="1500" dirty="0"/>
          </a:p>
        </p:txBody>
      </p:sp>
      <p:sp>
        <p:nvSpPr>
          <p:cNvPr id="14" name="Oval 13">
            <a:extLst>
              <a:ext uri="{FF2B5EF4-FFF2-40B4-BE49-F238E27FC236}">
                <a16:creationId xmlns:a16="http://schemas.microsoft.com/office/drawing/2014/main" id="{09A5DEB9-0CD3-41AD-94D2-D645DA21D391}"/>
              </a:ext>
            </a:extLst>
          </p:cNvPr>
          <p:cNvSpPr/>
          <p:nvPr/>
        </p:nvSpPr>
        <p:spPr>
          <a:xfrm>
            <a:off x="4770859" y="2467864"/>
            <a:ext cx="4244527" cy="1285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B45DDE76-36AE-4EFE-9A4A-CEC41DE092C5}"/>
              </a:ext>
            </a:extLst>
          </p:cNvPr>
          <p:cNvSpPr/>
          <p:nvPr/>
        </p:nvSpPr>
        <p:spPr>
          <a:xfrm>
            <a:off x="4337033" y="3690146"/>
            <a:ext cx="221343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F50DCFBF-0690-49C0-A710-54691B465609}"/>
              </a:ext>
            </a:extLst>
          </p:cNvPr>
          <p:cNvSpPr txBox="1"/>
          <p:nvPr/>
        </p:nvSpPr>
        <p:spPr>
          <a:xfrm>
            <a:off x="5647300" y="2606621"/>
            <a:ext cx="3447638" cy="1077218"/>
          </a:xfrm>
          <a:prstGeom prst="rect">
            <a:avLst/>
          </a:prstGeom>
          <a:noFill/>
        </p:spPr>
        <p:txBody>
          <a:bodyPr wrap="square" rtlCol="0">
            <a:spAutoFit/>
          </a:bodyPr>
          <a:lstStyle/>
          <a:p>
            <a:r>
              <a:rPr lang="en-US" sz="1600" b="1" dirty="0"/>
              <a:t>Acid and Alkali resistant : As per IS: 4457 and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EN/ASTM/DIN and ISO Standards. Confirms to ISO 18001 and ISO 14001 regulations</a:t>
            </a:r>
            <a:endParaRPr lang="en-IN" sz="1600" b="1" dirty="0"/>
          </a:p>
        </p:txBody>
      </p:sp>
      <p:sp>
        <p:nvSpPr>
          <p:cNvPr id="21" name="TextBox 20">
            <a:extLst>
              <a:ext uri="{FF2B5EF4-FFF2-40B4-BE49-F238E27FC236}">
                <a16:creationId xmlns:a16="http://schemas.microsoft.com/office/drawing/2014/main" id="{1BF38564-A47D-4F19-B957-6A63DFB3C30D}"/>
              </a:ext>
            </a:extLst>
          </p:cNvPr>
          <p:cNvSpPr txBox="1"/>
          <p:nvPr/>
        </p:nvSpPr>
        <p:spPr>
          <a:xfrm>
            <a:off x="4779172" y="3655643"/>
            <a:ext cx="1560831" cy="830997"/>
          </a:xfrm>
          <a:prstGeom prst="rect">
            <a:avLst/>
          </a:prstGeom>
          <a:noFill/>
        </p:spPr>
        <p:txBody>
          <a:bodyPr wrap="square" rtlCol="0">
            <a:spAutoFit/>
          </a:bodyPr>
          <a:lstStyle/>
          <a:p>
            <a:r>
              <a:rPr lang="en-US" sz="1600" b="1" dirty="0"/>
              <a:t>Indestructible and highly durable</a:t>
            </a:r>
            <a:endParaRPr lang="en-IN" sz="1600" b="1" dirty="0"/>
          </a:p>
        </p:txBody>
      </p:sp>
      <p:sp>
        <p:nvSpPr>
          <p:cNvPr id="22" name="TextBox 21">
            <a:extLst>
              <a:ext uri="{FF2B5EF4-FFF2-40B4-BE49-F238E27FC236}">
                <a16:creationId xmlns:a16="http://schemas.microsoft.com/office/drawing/2014/main" id="{2EF5F871-5366-483F-9728-9EBC3D2E36D9}"/>
              </a:ext>
            </a:extLst>
          </p:cNvPr>
          <p:cNvSpPr txBox="1"/>
          <p:nvPr/>
        </p:nvSpPr>
        <p:spPr>
          <a:xfrm>
            <a:off x="6742684" y="3967592"/>
            <a:ext cx="1560831" cy="584775"/>
          </a:xfrm>
          <a:prstGeom prst="rect">
            <a:avLst/>
          </a:prstGeom>
          <a:noFill/>
        </p:spPr>
        <p:txBody>
          <a:bodyPr wrap="square" rtlCol="0">
            <a:spAutoFit/>
          </a:bodyPr>
          <a:lstStyle/>
          <a:p>
            <a:r>
              <a:rPr lang="en-US" sz="1600" b="1" dirty="0"/>
              <a:t>Anti skid / Anti static</a:t>
            </a:r>
            <a:endParaRPr lang="en-IN" sz="1600" b="1" dirty="0"/>
          </a:p>
        </p:txBody>
      </p:sp>
      <p:sp>
        <p:nvSpPr>
          <p:cNvPr id="24" name="Oval 23">
            <a:extLst>
              <a:ext uri="{FF2B5EF4-FFF2-40B4-BE49-F238E27FC236}">
                <a16:creationId xmlns:a16="http://schemas.microsoft.com/office/drawing/2014/main" id="{0F337D97-C9E2-4E57-BD42-3A1DAF3B7233}"/>
              </a:ext>
            </a:extLst>
          </p:cNvPr>
          <p:cNvSpPr/>
          <p:nvPr/>
        </p:nvSpPr>
        <p:spPr>
          <a:xfrm>
            <a:off x="6358258" y="3783959"/>
            <a:ext cx="221343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937BF389-20AF-4D24-B84C-F3F2A054FE58}"/>
              </a:ext>
            </a:extLst>
          </p:cNvPr>
          <p:cNvSpPr txBox="1"/>
          <p:nvPr/>
        </p:nvSpPr>
        <p:spPr>
          <a:xfrm>
            <a:off x="3670136" y="4758826"/>
            <a:ext cx="4680520" cy="2062103"/>
          </a:xfrm>
          <a:prstGeom prst="rect">
            <a:avLst/>
          </a:prstGeom>
          <a:gradFill flip="none" rotWithShape="1">
            <a:gsLst>
              <a:gs pos="0">
                <a:schemeClr val="accent5">
                  <a:lumMod val="67000"/>
                  <a:alpha val="0"/>
                </a:schemeClr>
              </a:gs>
              <a:gs pos="71000">
                <a:schemeClr val="accent5">
                  <a:lumMod val="97000"/>
                  <a:lumOff val="3000"/>
                </a:schemeClr>
              </a:gs>
              <a:gs pos="100000">
                <a:schemeClr val="accent5">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effectLst>
            <a:glow rad="114300">
              <a:schemeClr val="accent1">
                <a:alpha val="40000"/>
              </a:schemeClr>
            </a:glow>
          </a:effectLst>
          <a:scene3d>
            <a:camera prst="orthographicFront"/>
            <a:lightRig rig="threePt" dir="t"/>
          </a:scene3d>
          <a:sp3d>
            <a:bevelT w="165100" prst="coolSlant"/>
          </a:sp3d>
        </p:spPr>
        <p:txBody>
          <a:bodyPr wrap="square" rtlCol="0">
            <a:spAutoFit/>
          </a:bodyPr>
          <a:lstStyle/>
          <a:p>
            <a:r>
              <a:rPr lang="en-US" sz="2000" b="1" dirty="0"/>
              <a:t>Applications</a:t>
            </a:r>
          </a:p>
          <a:p>
            <a:r>
              <a:rPr lang="en-US" b="1" dirty="0"/>
              <a:t>Pharmaceutical, food and </a:t>
            </a:r>
            <a:r>
              <a:rPr lang="en-US" b="1" dirty="0" err="1"/>
              <a:t>Buldkdrugs</a:t>
            </a:r>
            <a:r>
              <a:rPr lang="en-US" b="1" dirty="0"/>
              <a:t>,</a:t>
            </a:r>
          </a:p>
          <a:p>
            <a:r>
              <a:rPr lang="en-US" b="1" dirty="0"/>
              <a:t>Automobile,  Air hangars, Chemical Industry</a:t>
            </a:r>
          </a:p>
          <a:p>
            <a:r>
              <a:rPr lang="en-US" b="1" dirty="0"/>
              <a:t>Electronic Industries, Power plants, Breweries,</a:t>
            </a:r>
          </a:p>
          <a:p>
            <a:r>
              <a:rPr lang="en-US" b="1" dirty="0"/>
              <a:t>Petrochemicals, Workshops, Warehouses, </a:t>
            </a:r>
          </a:p>
          <a:p>
            <a:r>
              <a:rPr lang="en-US" b="1" dirty="0"/>
              <a:t>Labs, dispatch areas</a:t>
            </a:r>
          </a:p>
          <a:p>
            <a:endParaRPr lang="en-IN" dirty="0"/>
          </a:p>
        </p:txBody>
      </p:sp>
      <p:sp>
        <p:nvSpPr>
          <p:cNvPr id="8" name="Speech Bubble: Oval 7">
            <a:extLst>
              <a:ext uri="{FF2B5EF4-FFF2-40B4-BE49-F238E27FC236}">
                <a16:creationId xmlns:a16="http://schemas.microsoft.com/office/drawing/2014/main" id="{AF510DB8-23C5-4A6F-B458-9A3D3F966F05}"/>
              </a:ext>
            </a:extLst>
          </p:cNvPr>
          <p:cNvSpPr/>
          <p:nvPr/>
        </p:nvSpPr>
        <p:spPr>
          <a:xfrm>
            <a:off x="144611" y="1544707"/>
            <a:ext cx="2231915" cy="1082122"/>
          </a:xfrm>
          <a:prstGeom prst="wedgeEllipseCallout">
            <a:avLst>
              <a:gd name="adj1" fmla="val 54803"/>
              <a:gd name="adj2" fmla="val -233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2471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6929455" y="5572139"/>
            <a:ext cx="2214546" cy="1285861"/>
          </a:xfrm>
          <a:prstGeom prst="rect">
            <a:avLst/>
          </a:prstGeom>
          <a:noFill/>
          <a:ln w="9525">
            <a:noFill/>
            <a:miter lim="800000"/>
            <a:headEnd/>
            <a:tailEnd/>
          </a:ln>
          <a:effectLst/>
        </p:spPr>
      </p:pic>
      <p:sp>
        <p:nvSpPr>
          <p:cNvPr id="2" name="Rectangle 1"/>
          <p:cNvSpPr/>
          <p:nvPr/>
        </p:nvSpPr>
        <p:spPr>
          <a:xfrm>
            <a:off x="0" y="0"/>
            <a:ext cx="7308304" cy="7647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3200" b="1" dirty="0">
                <a:solidFill>
                  <a:schemeClr val="bg1"/>
                </a:solidFill>
                <a:latin typeface="Calibri" pitchFamily="34" charset="0"/>
                <a:ea typeface="Times New Roman" pitchFamily="18" charset="0"/>
                <a:cs typeface="Times New Roman" pitchFamily="18" charset="0"/>
              </a:rPr>
              <a:t>C</a:t>
            </a:r>
            <a:r>
              <a:rPr lang="en-IN" sz="3200" b="1" dirty="0" err="1">
                <a:solidFill>
                  <a:schemeClr val="bg1"/>
                </a:solidFill>
                <a:latin typeface="Calibri" pitchFamily="34" charset="0"/>
                <a:ea typeface="Times New Roman" pitchFamily="18" charset="0"/>
                <a:cs typeface="Times New Roman" pitchFamily="18" charset="0"/>
              </a:rPr>
              <a:t>ivil</a:t>
            </a:r>
            <a:r>
              <a:rPr lang="en-IN" sz="3200" b="1" dirty="0">
                <a:solidFill>
                  <a:schemeClr val="bg1"/>
                </a:solidFill>
                <a:latin typeface="Calibri" pitchFamily="34" charset="0"/>
                <a:ea typeface="Times New Roman" pitchFamily="18" charset="0"/>
                <a:cs typeface="Times New Roman" pitchFamily="18" charset="0"/>
              </a:rPr>
              <a:t> – Industrial AR Tiles</a:t>
            </a:r>
            <a:endParaRPr lang="en-US" sz="3200" b="1" dirty="0">
              <a:solidFill>
                <a:schemeClr val="bg1"/>
              </a:solidFill>
              <a:latin typeface="Calibri" pitchFamily="34" charset="0"/>
              <a:ea typeface="Times New Roman" pitchFamily="18" charset="0"/>
              <a:cs typeface="Times New Roman" pitchFamily="18" charset="0"/>
            </a:endParaRPr>
          </a:p>
        </p:txBody>
      </p:sp>
      <p:pic>
        <p:nvPicPr>
          <p:cNvPr id="7" name="Picture 9"/>
          <p:cNvPicPr>
            <a:picLocks noChangeAspect="1" noChangeArrowheads="1"/>
          </p:cNvPicPr>
          <p:nvPr/>
        </p:nvPicPr>
        <p:blipFill>
          <a:blip r:embed="rId4"/>
          <a:srcRect/>
          <a:stretch>
            <a:fillRect/>
          </a:stretch>
        </p:blipFill>
        <p:spPr bwMode="auto">
          <a:xfrm>
            <a:off x="7328571" y="78636"/>
            <a:ext cx="1766367" cy="686068"/>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49E94877-3E5F-43CA-91AB-21F7E8BFE578}"/>
              </a:ext>
            </a:extLst>
          </p:cNvPr>
          <p:cNvPicPr>
            <a:picLocks noChangeAspect="1"/>
          </p:cNvPicPr>
          <p:nvPr/>
        </p:nvPicPr>
        <p:blipFill>
          <a:blip r:embed="rId5">
            <a:alphaModFix amt="52000"/>
          </a:blip>
          <a:stretch>
            <a:fillRect/>
          </a:stretch>
        </p:blipFill>
        <p:spPr>
          <a:xfrm>
            <a:off x="88851" y="764704"/>
            <a:ext cx="9055149" cy="6047010"/>
          </a:xfrm>
          <a:prstGeom prst="rect">
            <a:avLst/>
          </a:prstGeom>
          <a:effectLst>
            <a:glow rad="127000">
              <a:schemeClr val="accent1">
                <a:alpha val="2000"/>
              </a:schemeClr>
            </a:glow>
          </a:effectLst>
        </p:spPr>
      </p:pic>
      <p:sp>
        <p:nvSpPr>
          <p:cNvPr id="5" name="TextBox 4">
            <a:extLst>
              <a:ext uri="{FF2B5EF4-FFF2-40B4-BE49-F238E27FC236}">
                <a16:creationId xmlns:a16="http://schemas.microsoft.com/office/drawing/2014/main" id="{190BF6CD-8A99-4496-AF65-FA394B32759C}"/>
              </a:ext>
            </a:extLst>
          </p:cNvPr>
          <p:cNvSpPr txBox="1"/>
          <p:nvPr/>
        </p:nvSpPr>
        <p:spPr>
          <a:xfrm>
            <a:off x="2483768" y="826983"/>
            <a:ext cx="6611170" cy="120032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scene3d>
            <a:camera prst="orthographicFront"/>
            <a:lightRig rig="threePt" dir="t"/>
          </a:scene3d>
          <a:sp3d>
            <a:bevelT prst="convex"/>
          </a:sp3d>
        </p:spPr>
        <p:txBody>
          <a:bodyPr wrap="square" rtlCol="0">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ELCIMECHS PVT LTD is dealer for Johnson Endura AR tiles for Hyderabad/ Telangana region.</a:t>
            </a:r>
          </a:p>
          <a:p>
            <a:r>
              <a:rPr lang="en-US" b="1" dirty="0">
                <a:latin typeface="Calibri" panose="020F0502020204030204" pitchFamily="34" charset="0"/>
                <a:cs typeface="Times New Roman" panose="02020603050405020304" pitchFamily="18" charset="0"/>
              </a:rPr>
              <a:t>Tiling/ Flooring/ Water proofing  solutions and services provided across India </a:t>
            </a:r>
            <a:endParaRPr lang="en-IN" b="1" dirty="0"/>
          </a:p>
        </p:txBody>
      </p:sp>
      <p:pic>
        <p:nvPicPr>
          <p:cNvPr id="6" name="Picture 2">
            <a:extLst>
              <a:ext uri="{FF2B5EF4-FFF2-40B4-BE49-F238E27FC236}">
                <a16:creationId xmlns:a16="http://schemas.microsoft.com/office/drawing/2014/main" id="{61669620-86C6-4A96-A7E6-1A7F92CE0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80" y="980728"/>
            <a:ext cx="2094867" cy="9809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D316A7-045B-491D-8B72-A8301BDDEE02}"/>
              </a:ext>
            </a:extLst>
          </p:cNvPr>
          <p:cNvSpPr txBox="1"/>
          <p:nvPr/>
        </p:nvSpPr>
        <p:spPr>
          <a:xfrm>
            <a:off x="100470" y="1947417"/>
            <a:ext cx="3607434" cy="4437177"/>
          </a:xfrm>
          <a:prstGeom prst="rect">
            <a:avLst/>
          </a:prstGeom>
          <a:noFill/>
        </p:spPr>
        <p:txBody>
          <a:bodyPr wrap="square" rtlCol="0">
            <a:spAutoFit/>
          </a:bodyPr>
          <a:lstStyle/>
          <a:p>
            <a:r>
              <a:rPr lang="en-US" sz="1600" b="1" dirty="0"/>
              <a:t>Sizes Available:</a:t>
            </a:r>
          </a:p>
          <a:p>
            <a:r>
              <a:rPr lang="en-US" sz="1600" b="1" dirty="0">
                <a:solidFill>
                  <a:srgbClr val="FF0000"/>
                </a:solidFill>
              </a:rPr>
              <a:t>Industrial AR Tiles</a:t>
            </a:r>
          </a:p>
          <a:p>
            <a:pPr>
              <a:lnSpc>
                <a:spcPct val="70000"/>
              </a:lnSpc>
            </a:pPr>
            <a:endParaRPr lang="en-US" sz="1600" dirty="0"/>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Plain series 30 x 30 cm – 1.2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Color series 30 x 30 cm – 1.2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Textures Series 30 x 30 cm – 1.2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Plain series 20 x 10 cm – 1.2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Plain series 30 x 30 cm – 1.5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Plain series 20 x 20 cm – 1.5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Plain series 20 x 10 cm- 1.5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Plain series 30 x 30 cm – 2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Plain series 20 x 10 cm – 2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Anti static series</a:t>
            </a: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30 x 30 cm – 1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Meteor collections</a:t>
            </a:r>
            <a:endParaRPr lang="en-IN"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60 x 60 cm – 1.5 cm thick</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65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60 x 60 cm – 2 cm thick</a:t>
            </a:r>
            <a:endParaRPr lang="en-IN" sz="1400" b="1" dirty="0"/>
          </a:p>
        </p:txBody>
      </p:sp>
      <p:sp>
        <p:nvSpPr>
          <p:cNvPr id="13" name="TextBox 12">
            <a:extLst>
              <a:ext uri="{FF2B5EF4-FFF2-40B4-BE49-F238E27FC236}">
                <a16:creationId xmlns:a16="http://schemas.microsoft.com/office/drawing/2014/main" id="{9DD9C40E-FEB0-4BAC-8E56-9AD1619A8861}"/>
              </a:ext>
            </a:extLst>
          </p:cNvPr>
          <p:cNvSpPr txBox="1"/>
          <p:nvPr/>
        </p:nvSpPr>
        <p:spPr>
          <a:xfrm>
            <a:off x="763920" y="6495014"/>
            <a:ext cx="7272808" cy="369332"/>
          </a:xfrm>
          <a:prstGeom prst="rect">
            <a:avLst/>
          </a:prstGeom>
          <a:noFill/>
        </p:spPr>
        <p:txBody>
          <a:bodyPr wrap="square" rtlCol="0">
            <a:spAutoFit/>
          </a:bodyPr>
          <a:lstStyle/>
          <a:p>
            <a:r>
              <a:rPr lang="en-US" b="1" dirty="0"/>
              <a:t>Pricing and details available at request : info@elcimechs.com</a:t>
            </a:r>
            <a:endParaRPr lang="en-IN" b="1" dirty="0"/>
          </a:p>
        </p:txBody>
      </p:sp>
      <p:sp>
        <p:nvSpPr>
          <p:cNvPr id="14" name="TextBox 13">
            <a:extLst>
              <a:ext uri="{FF2B5EF4-FFF2-40B4-BE49-F238E27FC236}">
                <a16:creationId xmlns:a16="http://schemas.microsoft.com/office/drawing/2014/main" id="{3431E543-F36F-4B24-A099-0480E7FE4C70}"/>
              </a:ext>
            </a:extLst>
          </p:cNvPr>
          <p:cNvSpPr txBox="1"/>
          <p:nvPr/>
        </p:nvSpPr>
        <p:spPr>
          <a:xfrm>
            <a:off x="3203848" y="2067243"/>
            <a:ext cx="5839682" cy="2488886"/>
          </a:xfrm>
          <a:prstGeom prst="rect">
            <a:avLst/>
          </a:prstGeom>
          <a:gradFill flip="none" rotWithShape="1">
            <a:gsLst>
              <a:gs pos="0">
                <a:schemeClr val="accent5">
                  <a:alpha val="0"/>
                  <a:lumMod val="0"/>
                  <a:lumOff val="100000"/>
                </a:schemeClr>
              </a:gs>
              <a:gs pos="83000">
                <a:schemeClr val="accent5">
                  <a:lumMod val="97000"/>
                  <a:lumOff val="3000"/>
                </a:schemeClr>
              </a:gs>
              <a:gs pos="100000">
                <a:schemeClr val="accent5">
                  <a:lumMod val="60000"/>
                  <a:lumOff val="40000"/>
                </a:schemeClr>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effectLst>
            <a:glow rad="114300">
              <a:schemeClr val="accent1">
                <a:alpha val="0"/>
              </a:schemeClr>
            </a:glow>
          </a:effectLst>
          <a:scene3d>
            <a:camera prst="orthographicFront"/>
            <a:lightRig rig="threePt" dir="t"/>
          </a:scene3d>
          <a:sp3d>
            <a:bevelT w="165100" prst="coolSlant"/>
          </a:sp3d>
        </p:spPr>
        <p:txBody>
          <a:bodyPr wrap="square" rtlCol="0">
            <a:spAutoFit/>
          </a:bodyPr>
          <a:lstStyle/>
          <a:p>
            <a:pPr>
              <a:lnSpc>
                <a:spcPct val="80000"/>
              </a:lnSpc>
              <a:spcAft>
                <a:spcPts val="1000"/>
              </a:spcAft>
            </a:pPr>
            <a:r>
              <a:rPr lang="en-US" sz="2000" b="1" dirty="0"/>
              <a:t>Antistatic Tiles</a:t>
            </a:r>
          </a:p>
          <a:p>
            <a:pPr>
              <a:lnSpc>
                <a:spcPct val="80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Anti static dissipative type: </a:t>
            </a:r>
            <a:r>
              <a:rPr lang="en-US" sz="1400" dirty="0">
                <a:effectLst/>
                <a:latin typeface="Calibri" panose="020F0502020204030204" pitchFamily="34" charset="0"/>
                <a:ea typeface="Calibri" panose="020F0502020204030204" pitchFamily="34" charset="0"/>
                <a:cs typeface="Times New Roman" panose="02020603050405020304" pitchFamily="18" charset="0"/>
              </a:rPr>
              <a:t>(Surface resistance between 1 </a:t>
            </a:r>
            <a:r>
              <a:rPr lang="en-US" sz="1400" dirty="0">
                <a:latin typeface="Calibri" panose="020F0502020204030204" pitchFamily="34" charset="0"/>
                <a:ea typeface="Calibri" panose="020F0502020204030204" pitchFamily="34" charset="0"/>
                <a:cs typeface="Times New Roman" panose="02020603050405020304" pitchFamily="18" charset="0"/>
              </a:rPr>
              <a:t>M </a:t>
            </a:r>
            <a:r>
              <a:rPr lang="en-US" sz="1400" dirty="0">
                <a:effectLst/>
                <a:latin typeface="Calibri" panose="020F0502020204030204" pitchFamily="34" charset="0"/>
                <a:ea typeface="Calibri" panose="020F0502020204030204" pitchFamily="34" charset="0"/>
                <a:cs typeface="Times New Roman" panose="02020603050405020304" pitchFamily="18" charset="0"/>
              </a:rPr>
              <a:t>ohm to 1 G ohm) </a:t>
            </a:r>
          </a:p>
          <a:p>
            <a:pPr>
              <a:lnSpc>
                <a:spcPct val="80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Anti static conductive type: </a:t>
            </a:r>
            <a:r>
              <a:rPr lang="en-US" sz="1400" dirty="0">
                <a:effectLst/>
                <a:latin typeface="Calibri" panose="020F0502020204030204" pitchFamily="34" charset="0"/>
                <a:ea typeface="Calibri" panose="020F0502020204030204" pitchFamily="34" charset="0"/>
                <a:cs typeface="Times New Roman" panose="02020603050405020304" pitchFamily="18" charset="0"/>
              </a:rPr>
              <a:t>(&lt;1 Mega ohm)  with static decay time &lt; 0.5 sec</a:t>
            </a:r>
          </a:p>
          <a:p>
            <a:pPr>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Anti- static tiles remove static electricity charge from the surface of tile and earth it and hence the fire hazard is minimized.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Application areas</a:t>
            </a:r>
            <a:r>
              <a:rPr lang="en-US" sz="1400" dirty="0">
                <a:effectLst/>
                <a:latin typeface="Calibri" panose="020F0502020204030204" pitchFamily="34" charset="0"/>
                <a:ea typeface="Calibri" panose="020F0502020204030204" pitchFamily="34" charset="0"/>
                <a:cs typeface="Times New Roman" panose="02020603050405020304" pitchFamily="18" charset="0"/>
              </a:rPr>
              <a:t> : Server rooms,, fire prone areas, Computer rooms, Electronic equipment rooms, PLC panel rooms, PCB manufacturing , IT industry, sophisticated Equipment Laboratories, Shell making factories, Defense factories, Hospital Operation theatres</a:t>
            </a:r>
            <a:endParaRPr lang="en-IN" dirty="0"/>
          </a:p>
        </p:txBody>
      </p:sp>
      <p:sp>
        <p:nvSpPr>
          <p:cNvPr id="15" name="TextBox 14">
            <a:extLst>
              <a:ext uri="{FF2B5EF4-FFF2-40B4-BE49-F238E27FC236}">
                <a16:creationId xmlns:a16="http://schemas.microsoft.com/office/drawing/2014/main" id="{B009E1CF-5EA0-47DD-843B-14284E723CF2}"/>
              </a:ext>
            </a:extLst>
          </p:cNvPr>
          <p:cNvSpPr txBox="1"/>
          <p:nvPr/>
        </p:nvSpPr>
        <p:spPr>
          <a:xfrm>
            <a:off x="3203848" y="4666549"/>
            <a:ext cx="5839682" cy="1909433"/>
          </a:xfrm>
          <a:prstGeom prst="rect">
            <a:avLst/>
          </a:prstGeom>
          <a:noFill/>
          <a:ln>
            <a:gradFill flip="none" rotWithShape="1">
              <a:gsLst>
                <a:gs pos="0">
                  <a:schemeClr val="accent2">
                    <a:lumMod val="40000"/>
                    <a:lumOff val="60000"/>
                  </a:schemeClr>
                </a:gs>
                <a:gs pos="67000">
                  <a:schemeClr val="accent2">
                    <a:lumMod val="95000"/>
                    <a:lumOff val="5000"/>
                  </a:schemeClr>
                </a:gs>
                <a:gs pos="100000">
                  <a:schemeClr val="accent2">
                    <a:lumMod val="60000"/>
                  </a:schemeClr>
                </a:gs>
              </a:gsLst>
              <a:path path="circle">
                <a:fillToRect l="50000" t="130000" r="50000" b="-30000"/>
              </a:path>
              <a:tileRect/>
            </a:gradFill>
          </a:ln>
          <a:effectLst>
            <a:glow rad="114300">
              <a:schemeClr val="accent1">
                <a:alpha val="0"/>
              </a:schemeClr>
            </a:glow>
          </a:effectLst>
          <a:scene3d>
            <a:camera prst="orthographicFront"/>
            <a:lightRig rig="threePt" dir="t"/>
          </a:scene3d>
          <a:sp3d>
            <a:bevelT prst="convex"/>
          </a:sp3d>
        </p:spPr>
        <p:txBody>
          <a:bodyPr wrap="square" rtlCol="0">
            <a:spAutoFit/>
          </a:bodyPr>
          <a:lstStyle/>
          <a:p>
            <a:pPr>
              <a:lnSpc>
                <a:spcPct val="80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Endura Meteor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80000"/>
              </a:lnSpc>
              <a:spcAft>
                <a:spcPts val="1000"/>
              </a:spcAft>
            </a:pPr>
            <a:r>
              <a:rPr lang="en-US" sz="1400" b="1" dirty="0">
                <a:latin typeface="Calibri" panose="020F0502020204030204" pitchFamily="34" charset="0"/>
                <a:ea typeface="Calibri" panose="020F0502020204030204" pitchFamily="34" charset="0"/>
                <a:cs typeface="Times New Roman" panose="02020603050405020304" pitchFamily="18" charset="0"/>
              </a:rPr>
              <a:t>W</a:t>
            </a:r>
            <a:r>
              <a:rPr lang="en-US" sz="1400" b="1" dirty="0">
                <a:effectLst/>
                <a:latin typeface="Calibri" panose="020F0502020204030204" pitchFamily="34" charset="0"/>
                <a:ea typeface="Calibri" panose="020F0502020204030204" pitchFamily="34" charset="0"/>
                <a:cs typeface="Times New Roman" panose="02020603050405020304" pitchFamily="18" charset="0"/>
              </a:rPr>
              <a:t>ith 1.5 cm and 2 cm thickness.</a:t>
            </a:r>
          </a:p>
          <a:p>
            <a:pPr>
              <a:spcAft>
                <a:spcPts val="1000"/>
              </a:spcAft>
            </a:pPr>
            <a:r>
              <a:rPr lang="en-US" sz="1400" b="1" dirty="0">
                <a:latin typeface="Calibri" panose="020F0502020204030204" pitchFamily="34" charset="0"/>
                <a:ea typeface="Calibri" panose="020F0502020204030204" pitchFamily="34" charset="0"/>
                <a:cs typeface="Times New Roman" panose="02020603050405020304" pitchFamily="18" charset="0"/>
              </a:rPr>
              <a:t>P</a:t>
            </a:r>
            <a:r>
              <a:rPr lang="en-US" sz="1400" b="1" dirty="0">
                <a:effectLst/>
                <a:latin typeface="Calibri" panose="020F0502020204030204" pitchFamily="34" charset="0"/>
                <a:ea typeface="Calibri" panose="020F0502020204030204" pitchFamily="34" charset="0"/>
                <a:cs typeface="Times New Roman" panose="02020603050405020304" pitchFamily="18" charset="0"/>
              </a:rPr>
              <a:t>erfect </a:t>
            </a:r>
            <a:r>
              <a:rPr lang="en-US" sz="1400" dirty="0">
                <a:effectLst/>
                <a:latin typeface="Calibri" panose="020F0502020204030204" pitchFamily="34" charset="0"/>
                <a:ea typeface="Calibri" panose="020F0502020204030204" pitchFamily="34" charset="0"/>
                <a:cs typeface="Times New Roman" panose="02020603050405020304" pitchFamily="18" charset="0"/>
              </a:rPr>
              <a:t>for gardens, pathways, swimming pool decks,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varandah</a:t>
            </a:r>
            <a:r>
              <a:rPr lang="en-US" sz="1400" dirty="0">
                <a:effectLst/>
                <a:latin typeface="Calibri" panose="020F0502020204030204" pitchFamily="34" charset="0"/>
                <a:ea typeface="Calibri" panose="020F0502020204030204" pitchFamily="34" charset="0"/>
                <a:cs typeface="Times New Roman" panose="02020603050405020304" pitchFamily="18" charset="0"/>
              </a:rPr>
              <a:t>/porches, public places and corridors and are alternative  to standard flooring like concrete tiles, paver blocks, natural stones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400" dirty="0">
                <a:effectLst/>
                <a:latin typeface="Calibri" panose="020F0502020204030204" pitchFamily="34" charset="0"/>
                <a:ea typeface="Calibri" panose="020F0502020204030204" pitchFamily="34" charset="0"/>
                <a:cs typeface="Times New Roman" panose="02020603050405020304" pitchFamily="18" charset="0"/>
              </a:rPr>
              <a:t> making it best choice of outdoor usage. </a:t>
            </a:r>
          </a:p>
          <a:p>
            <a:pPr>
              <a:lnSpc>
                <a:spcPct val="80000"/>
              </a:lnSpc>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Features </a:t>
            </a:r>
            <a:r>
              <a:rPr lang="en-US" sz="1400" dirty="0">
                <a:effectLst/>
                <a:latin typeface="Calibri" panose="020F0502020204030204" pitchFamily="34" charset="0"/>
                <a:ea typeface="Calibri" panose="020F0502020204030204" pitchFamily="34" charset="0"/>
                <a:cs typeface="Times New Roman" panose="02020603050405020304" pitchFamily="18" charset="0"/>
              </a:rPr>
              <a:t>do not diminish with passage of time</a:t>
            </a:r>
            <a:endParaRPr lang="en-IN" dirty="0"/>
          </a:p>
        </p:txBody>
      </p:sp>
    </p:spTree>
    <p:extLst>
      <p:ext uri="{BB962C8B-B14F-4D97-AF65-F5344CB8AC3E}">
        <p14:creationId xmlns:p14="http://schemas.microsoft.com/office/powerpoint/2010/main" val="303230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164288" cy="92867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b="1" i="1" dirty="0">
              <a:solidFill>
                <a:schemeClr val="tx1"/>
              </a:solidFill>
              <a:latin typeface="Calibri" pitchFamily="34" charset="0"/>
              <a:ea typeface="Times New Roman" pitchFamily="18" charset="0"/>
              <a:cs typeface="Times New Roman" pitchFamily="18" charset="0"/>
            </a:endParaRPr>
          </a:p>
        </p:txBody>
      </p:sp>
      <p:sp>
        <p:nvSpPr>
          <p:cNvPr id="9" name="Rectangle 8"/>
          <p:cNvSpPr/>
          <p:nvPr/>
        </p:nvSpPr>
        <p:spPr>
          <a:xfrm rot="19882702">
            <a:off x="6832948" y="4892630"/>
            <a:ext cx="2066995" cy="1754326"/>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riblet"/>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p>
        </p:txBody>
      </p:sp>
      <p:pic>
        <p:nvPicPr>
          <p:cNvPr id="8" name="Picture 9"/>
          <p:cNvPicPr>
            <a:picLocks noChangeAspect="1" noChangeArrowheads="1"/>
          </p:cNvPicPr>
          <p:nvPr/>
        </p:nvPicPr>
        <p:blipFill>
          <a:blip r:embed="rId2"/>
          <a:srcRect/>
          <a:stretch>
            <a:fillRect/>
          </a:stretch>
        </p:blipFill>
        <p:spPr bwMode="auto">
          <a:xfrm>
            <a:off x="7308304" y="57598"/>
            <a:ext cx="1760199" cy="871071"/>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3069A1E0-79CE-4FB3-A2EC-E1C41ECEC5BA}"/>
              </a:ext>
            </a:extLst>
          </p:cNvPr>
          <p:cNvSpPr txBox="1"/>
          <p:nvPr/>
        </p:nvSpPr>
        <p:spPr>
          <a:xfrm>
            <a:off x="179512" y="171947"/>
            <a:ext cx="2839733" cy="584775"/>
          </a:xfrm>
          <a:prstGeom prst="rect">
            <a:avLst/>
          </a:prstGeom>
          <a:noFill/>
        </p:spPr>
        <p:txBody>
          <a:bodyPr wrap="square" rtlCol="0">
            <a:spAutoFit/>
          </a:bodyPr>
          <a:lstStyle/>
          <a:p>
            <a:r>
              <a:rPr lang="en-US" sz="3200" b="1" dirty="0">
                <a:solidFill>
                  <a:schemeClr val="bg1"/>
                </a:solidFill>
              </a:rPr>
              <a:t>Contact details</a:t>
            </a:r>
            <a:endParaRPr lang="en-IN" sz="3200" b="1" dirty="0">
              <a:solidFill>
                <a:schemeClr val="bg1"/>
              </a:solidFill>
            </a:endParaRPr>
          </a:p>
        </p:txBody>
      </p:sp>
      <p:sp>
        <p:nvSpPr>
          <p:cNvPr id="11" name="TextBox 10">
            <a:extLst>
              <a:ext uri="{FF2B5EF4-FFF2-40B4-BE49-F238E27FC236}">
                <a16:creationId xmlns:a16="http://schemas.microsoft.com/office/drawing/2014/main" id="{D8068494-EBF5-4538-B78E-E296A2DA3336}"/>
              </a:ext>
            </a:extLst>
          </p:cNvPr>
          <p:cNvSpPr txBox="1"/>
          <p:nvPr/>
        </p:nvSpPr>
        <p:spPr>
          <a:xfrm>
            <a:off x="3059832" y="929511"/>
            <a:ext cx="3859693" cy="1200329"/>
          </a:xfrm>
          <a:prstGeom prst="rect">
            <a:avLst/>
          </a:prstGeom>
          <a:noFill/>
        </p:spPr>
        <p:txBody>
          <a:bodyPr wrap="square" rtlCol="0">
            <a:spAutoFit/>
          </a:bodyPr>
          <a:lstStyle/>
          <a:p>
            <a:r>
              <a:rPr lang="en-US" altLang="en-US" b="1" dirty="0">
                <a:latin typeface="Quicksand"/>
              </a:rPr>
              <a:t>Registered Office : </a:t>
            </a:r>
          </a:p>
          <a:p>
            <a:r>
              <a:rPr lang="en-US" altLang="en-US" sz="1800" dirty="0">
                <a:latin typeface="Quicksand"/>
              </a:rPr>
              <a:t>BM Habitat Mall,2nd floor </a:t>
            </a:r>
          </a:p>
          <a:p>
            <a:r>
              <a:rPr lang="en-US" altLang="en-US" sz="1800" dirty="0" err="1">
                <a:latin typeface="Quicksand"/>
              </a:rPr>
              <a:t>Jayalakshmipuram</a:t>
            </a:r>
            <a:r>
              <a:rPr lang="en-US" altLang="en-US" sz="1800" dirty="0">
                <a:latin typeface="Quicksand"/>
              </a:rPr>
              <a:t>, Mysore</a:t>
            </a:r>
          </a:p>
          <a:p>
            <a:r>
              <a:rPr lang="en-US" altLang="en-US" sz="1800" dirty="0">
                <a:latin typeface="Quicksand"/>
              </a:rPr>
              <a:t>Karnataka – 570012</a:t>
            </a:r>
          </a:p>
        </p:txBody>
      </p:sp>
      <p:sp>
        <p:nvSpPr>
          <p:cNvPr id="13" name="TextBox 12">
            <a:extLst>
              <a:ext uri="{FF2B5EF4-FFF2-40B4-BE49-F238E27FC236}">
                <a16:creationId xmlns:a16="http://schemas.microsoft.com/office/drawing/2014/main" id="{C94F8B65-24B0-4AE1-ACE8-4564783B9A03}"/>
              </a:ext>
            </a:extLst>
          </p:cNvPr>
          <p:cNvSpPr txBox="1"/>
          <p:nvPr/>
        </p:nvSpPr>
        <p:spPr>
          <a:xfrm>
            <a:off x="3947622" y="3912772"/>
            <a:ext cx="3344286" cy="369332"/>
          </a:xfrm>
          <a:prstGeom prst="rect">
            <a:avLst/>
          </a:prstGeom>
          <a:noFill/>
        </p:spPr>
        <p:txBody>
          <a:bodyPr wrap="square" rtlCol="0">
            <a:spAutoFit/>
          </a:bodyPr>
          <a:lstStyle/>
          <a:p>
            <a:r>
              <a:rPr lang="en-US" dirty="0">
                <a:latin typeface="Quicksand"/>
                <a:cs typeface="Calibri" pitchFamily="34" charset="0"/>
              </a:rPr>
              <a:t>GST No	:  29AAFCE8578B1ZC</a:t>
            </a:r>
          </a:p>
        </p:txBody>
      </p:sp>
      <p:sp>
        <p:nvSpPr>
          <p:cNvPr id="17" name="TextBox 16">
            <a:extLst>
              <a:ext uri="{FF2B5EF4-FFF2-40B4-BE49-F238E27FC236}">
                <a16:creationId xmlns:a16="http://schemas.microsoft.com/office/drawing/2014/main" id="{404F0D85-B188-49D9-A4A8-44819CBD12C4}"/>
              </a:ext>
            </a:extLst>
          </p:cNvPr>
          <p:cNvSpPr txBox="1"/>
          <p:nvPr/>
        </p:nvSpPr>
        <p:spPr>
          <a:xfrm>
            <a:off x="5652120" y="2129840"/>
            <a:ext cx="3541714" cy="1477328"/>
          </a:xfrm>
          <a:prstGeom prst="rect">
            <a:avLst/>
          </a:prstGeom>
          <a:noFill/>
        </p:spPr>
        <p:txBody>
          <a:bodyPr wrap="square">
            <a:spAutoFit/>
          </a:bodyPr>
          <a:lstStyle/>
          <a:p>
            <a:r>
              <a:rPr lang="en-US" sz="1800" b="1" dirty="0">
                <a:latin typeface="Quicksand"/>
                <a:cs typeface="Calibri" pitchFamily="34" charset="0"/>
              </a:rPr>
              <a:t>Branch Office – Hyderabad</a:t>
            </a:r>
          </a:p>
          <a:p>
            <a:r>
              <a:rPr lang="en-US" sz="1800" dirty="0">
                <a:latin typeface="Quicksand"/>
                <a:cs typeface="Calibri" pitchFamily="34" charset="0"/>
              </a:rPr>
              <a:t>H. No : 6-10-109/59, A.V. Balanagar</a:t>
            </a:r>
          </a:p>
          <a:p>
            <a:r>
              <a:rPr lang="en-US" sz="1800" dirty="0">
                <a:latin typeface="Quicksand"/>
                <a:cs typeface="Calibri" pitchFamily="34" charset="0"/>
              </a:rPr>
              <a:t>Area, BBR Hospital backside,</a:t>
            </a:r>
          </a:p>
          <a:p>
            <a:r>
              <a:rPr lang="en-US" sz="1800" dirty="0">
                <a:latin typeface="Quicksand"/>
                <a:cs typeface="Calibri" pitchFamily="34" charset="0"/>
              </a:rPr>
              <a:t>Vinayak Nagar, Medchal Madal,</a:t>
            </a:r>
          </a:p>
          <a:p>
            <a:r>
              <a:rPr lang="en-US" sz="1800" dirty="0">
                <a:latin typeface="Quicksand"/>
                <a:cs typeface="Calibri" pitchFamily="34" charset="0"/>
              </a:rPr>
              <a:t>Hyderabad - 500042</a:t>
            </a:r>
          </a:p>
        </p:txBody>
      </p:sp>
      <p:sp>
        <p:nvSpPr>
          <p:cNvPr id="19" name="TextBox 18">
            <a:extLst>
              <a:ext uri="{FF2B5EF4-FFF2-40B4-BE49-F238E27FC236}">
                <a16:creationId xmlns:a16="http://schemas.microsoft.com/office/drawing/2014/main" id="{E6EF7069-C872-481A-9856-76B122B94341}"/>
              </a:ext>
            </a:extLst>
          </p:cNvPr>
          <p:cNvSpPr txBox="1"/>
          <p:nvPr/>
        </p:nvSpPr>
        <p:spPr>
          <a:xfrm>
            <a:off x="78822" y="2228671"/>
            <a:ext cx="4576762" cy="1200329"/>
          </a:xfrm>
          <a:prstGeom prst="rect">
            <a:avLst/>
          </a:prstGeom>
          <a:noFill/>
        </p:spPr>
        <p:txBody>
          <a:bodyPr wrap="square">
            <a:spAutoFit/>
          </a:bodyPr>
          <a:lstStyle/>
          <a:p>
            <a:r>
              <a:rPr lang="en-US" b="1">
                <a:latin typeface="Quicksand"/>
              </a:rPr>
              <a:t>Branch Office – Bangalore : </a:t>
            </a:r>
          </a:p>
          <a:p>
            <a:r>
              <a:rPr lang="en-US">
                <a:latin typeface="Quicksand"/>
              </a:rPr>
              <a:t># 22, Prabhava Nilaya, Teachers colony,</a:t>
            </a:r>
          </a:p>
          <a:p>
            <a:r>
              <a:rPr lang="en-US">
                <a:latin typeface="Quicksand"/>
              </a:rPr>
              <a:t>1st stage, 2nd block, 7th cross, JSS school </a:t>
            </a:r>
          </a:p>
          <a:p>
            <a:r>
              <a:rPr lang="en-US">
                <a:latin typeface="Quicksand"/>
              </a:rPr>
              <a:t>Road, HBR layout, Bangalore 560043</a:t>
            </a:r>
            <a:endParaRPr lang="en-US" dirty="0">
              <a:latin typeface="Quicksand"/>
            </a:endParaRPr>
          </a:p>
        </p:txBody>
      </p:sp>
      <p:sp>
        <p:nvSpPr>
          <p:cNvPr id="21" name="TextBox 20">
            <a:extLst>
              <a:ext uri="{FF2B5EF4-FFF2-40B4-BE49-F238E27FC236}">
                <a16:creationId xmlns:a16="http://schemas.microsoft.com/office/drawing/2014/main" id="{1A03DAE0-33F8-4CAC-88E1-7537BD425149}"/>
              </a:ext>
            </a:extLst>
          </p:cNvPr>
          <p:cNvSpPr txBox="1"/>
          <p:nvPr/>
        </p:nvSpPr>
        <p:spPr>
          <a:xfrm>
            <a:off x="467544" y="3975062"/>
            <a:ext cx="3344286" cy="646331"/>
          </a:xfrm>
          <a:prstGeom prst="rect">
            <a:avLst/>
          </a:prstGeom>
          <a:noFill/>
        </p:spPr>
        <p:txBody>
          <a:bodyPr wrap="square">
            <a:spAutoFit/>
          </a:bodyPr>
          <a:lstStyle/>
          <a:p>
            <a:r>
              <a:rPr lang="en-US" sz="1800" dirty="0">
                <a:latin typeface="Quicksand"/>
                <a:cs typeface="Calibri" pitchFamily="34" charset="0"/>
              </a:rPr>
              <a:t>Website     : </a:t>
            </a:r>
            <a:r>
              <a:rPr lang="en-US" sz="1800" dirty="0">
                <a:latin typeface="Quicksand"/>
                <a:cs typeface="Calibri" pitchFamily="34" charset="0"/>
                <a:hlinkClick r:id="rId3"/>
              </a:rPr>
              <a:t>www.elcimechs.com</a:t>
            </a:r>
            <a:endParaRPr lang="en-US" sz="1800" dirty="0">
              <a:latin typeface="Quicksand"/>
              <a:cs typeface="Calibri" pitchFamily="34" charset="0"/>
            </a:endParaRPr>
          </a:p>
          <a:p>
            <a:r>
              <a:rPr lang="en-US" sz="1800" dirty="0">
                <a:latin typeface="Quicksand"/>
                <a:cs typeface="Calibri" pitchFamily="34" charset="0"/>
              </a:rPr>
              <a:t>Email          : </a:t>
            </a:r>
            <a:r>
              <a:rPr lang="en-US" sz="1800" dirty="0">
                <a:latin typeface="Quicksand"/>
                <a:cs typeface="Calibri" pitchFamily="34" charset="0"/>
                <a:hlinkClick r:id="rId4"/>
              </a:rPr>
              <a:t>info@elcimechs.com</a:t>
            </a:r>
            <a:endParaRPr lang="en-US" sz="1800" dirty="0">
              <a:latin typeface="Quicksand"/>
              <a:cs typeface="Calibri" pitchFamily="34" charset="0"/>
            </a:endParaRPr>
          </a:p>
        </p:txBody>
      </p:sp>
    </p:spTree>
    <p:extLst>
      <p:ext uri="{BB962C8B-B14F-4D97-AF65-F5344CB8AC3E}">
        <p14:creationId xmlns:p14="http://schemas.microsoft.com/office/powerpoint/2010/main" val="210298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2607</TotalTime>
  <Words>1697</Words>
  <Application>Microsoft Office PowerPoint</Application>
  <PresentationFormat>On-screen Show (4:3)</PresentationFormat>
  <Paragraphs>157</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Quicksand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Girish.S</dc:creator>
  <cp:lastModifiedBy>Kiran E</cp:lastModifiedBy>
  <cp:revision>247</cp:revision>
  <dcterms:created xsi:type="dcterms:W3CDTF">2020-06-26T02:25:00Z</dcterms:created>
  <dcterms:modified xsi:type="dcterms:W3CDTF">2023-01-05T16:24:24Z</dcterms:modified>
</cp:coreProperties>
</file>